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7" r:id="rId3"/>
    <p:sldId id="282" r:id="rId4"/>
    <p:sldId id="283" r:id="rId5"/>
    <p:sldId id="258" r:id="rId6"/>
    <p:sldId id="262" r:id="rId7"/>
    <p:sldId id="259" r:id="rId8"/>
    <p:sldId id="260" r:id="rId9"/>
    <p:sldId id="261" r:id="rId10"/>
    <p:sldId id="266" r:id="rId11"/>
    <p:sldId id="274" r:id="rId12"/>
    <p:sldId id="264" r:id="rId13"/>
    <p:sldId id="280" r:id="rId14"/>
    <p:sldId id="281" r:id="rId15"/>
    <p:sldId id="279" r:id="rId16"/>
    <p:sldId id="284" r:id="rId17"/>
    <p:sldId id="276" r:id="rId18"/>
    <p:sldId id="269" r:id="rId19"/>
    <p:sldId id="257" r:id="rId20"/>
    <p:sldId id="26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D7A"/>
    <a:srgbClr val="0071BA"/>
    <a:srgbClr val="E8E7D5"/>
    <a:srgbClr val="F9D1B7"/>
    <a:srgbClr val="39B3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EDE0C-2047-4533-B55A-17E8FABC0B2E}" v="31" dt="2024-05-30T14:37:53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52" d="100"/>
          <a:sy n="52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e Carvalho de Macedo" userId="ae9b10e95e4d7105" providerId="LiveId" clId="{32CEDE0C-2047-4533-B55A-17E8FABC0B2E}"/>
    <pc:docChg chg="custSel delSld modSld sldOrd">
      <pc:chgData name="Fabiane Carvalho de Macedo" userId="ae9b10e95e4d7105" providerId="LiveId" clId="{32CEDE0C-2047-4533-B55A-17E8FABC0B2E}" dt="2024-05-30T14:37:53.989" v="327" actId="255"/>
      <pc:docMkLst>
        <pc:docMk/>
      </pc:docMkLst>
      <pc:sldChg chg="ord">
        <pc:chgData name="Fabiane Carvalho de Macedo" userId="ae9b10e95e4d7105" providerId="LiveId" clId="{32CEDE0C-2047-4533-B55A-17E8FABC0B2E}" dt="2024-05-30T13:26:42.801" v="1"/>
        <pc:sldMkLst>
          <pc:docMk/>
          <pc:sldMk cId="2314995481" sldId="257"/>
        </pc:sldMkLst>
      </pc:sldChg>
      <pc:sldChg chg="modSp mod">
        <pc:chgData name="Fabiane Carvalho de Macedo" userId="ae9b10e95e4d7105" providerId="LiveId" clId="{32CEDE0C-2047-4533-B55A-17E8FABC0B2E}" dt="2024-05-30T13:54:17.841" v="132" actId="20578"/>
        <pc:sldMkLst>
          <pc:docMk/>
          <pc:sldMk cId="797892169" sldId="259"/>
        </pc:sldMkLst>
        <pc:spChg chg="mod">
          <ac:chgData name="Fabiane Carvalho de Macedo" userId="ae9b10e95e4d7105" providerId="LiveId" clId="{32CEDE0C-2047-4533-B55A-17E8FABC0B2E}" dt="2024-05-30T13:54:17.841" v="132" actId="20578"/>
          <ac:spMkLst>
            <pc:docMk/>
            <pc:sldMk cId="797892169" sldId="259"/>
            <ac:spMk id="2" creationId="{DE39B670-DD11-32A4-3DB5-4D42123A75BF}"/>
          </ac:spMkLst>
        </pc:spChg>
      </pc:sldChg>
      <pc:sldChg chg="modSp mod">
        <pc:chgData name="Fabiane Carvalho de Macedo" userId="ae9b10e95e4d7105" providerId="LiveId" clId="{32CEDE0C-2047-4533-B55A-17E8FABC0B2E}" dt="2024-05-30T14:37:53.989" v="327" actId="255"/>
        <pc:sldMkLst>
          <pc:docMk/>
          <pc:sldMk cId="3124963300" sldId="260"/>
        </pc:sldMkLst>
        <pc:graphicFrameChg chg="mod modGraphic">
          <ac:chgData name="Fabiane Carvalho de Macedo" userId="ae9b10e95e4d7105" providerId="LiveId" clId="{32CEDE0C-2047-4533-B55A-17E8FABC0B2E}" dt="2024-05-30T14:37:53.989" v="327" actId="255"/>
          <ac:graphicFrameMkLst>
            <pc:docMk/>
            <pc:sldMk cId="3124963300" sldId="260"/>
            <ac:graphicFrameMk id="3" creationId="{69CF6C56-AB83-0B45-EAFD-6AF6099ABBE9}"/>
          </ac:graphicFrameMkLst>
        </pc:graphicFrameChg>
      </pc:sldChg>
      <pc:sldChg chg="modSp mod">
        <pc:chgData name="Fabiane Carvalho de Macedo" userId="ae9b10e95e4d7105" providerId="LiveId" clId="{32CEDE0C-2047-4533-B55A-17E8FABC0B2E}" dt="2024-05-30T13:57:01.369" v="136" actId="113"/>
        <pc:sldMkLst>
          <pc:docMk/>
          <pc:sldMk cId="1386788701" sldId="261"/>
        </pc:sldMkLst>
        <pc:graphicFrameChg chg="modGraphic">
          <ac:chgData name="Fabiane Carvalho de Macedo" userId="ae9b10e95e4d7105" providerId="LiveId" clId="{32CEDE0C-2047-4533-B55A-17E8FABC0B2E}" dt="2024-05-30T13:57:01.369" v="136" actId="113"/>
          <ac:graphicFrameMkLst>
            <pc:docMk/>
            <pc:sldMk cId="1386788701" sldId="261"/>
            <ac:graphicFrameMk id="10" creationId="{B40E7BC4-A8CE-E8A5-D69B-EF70E8208C82}"/>
          </ac:graphicFrameMkLst>
        </pc:graphicFrameChg>
      </pc:sldChg>
      <pc:sldChg chg="modSp mod">
        <pc:chgData name="Fabiane Carvalho de Macedo" userId="ae9b10e95e4d7105" providerId="LiveId" clId="{32CEDE0C-2047-4533-B55A-17E8FABC0B2E}" dt="2024-05-30T14:24:54.574" v="282" actId="14734"/>
        <pc:sldMkLst>
          <pc:docMk/>
          <pc:sldMk cId="3528878553" sldId="264"/>
        </pc:sldMkLst>
        <pc:graphicFrameChg chg="modGraphic">
          <ac:chgData name="Fabiane Carvalho de Macedo" userId="ae9b10e95e4d7105" providerId="LiveId" clId="{32CEDE0C-2047-4533-B55A-17E8FABC0B2E}" dt="2024-05-30T14:24:54.574" v="282" actId="14734"/>
          <ac:graphicFrameMkLst>
            <pc:docMk/>
            <pc:sldMk cId="3528878553" sldId="264"/>
            <ac:graphicFrameMk id="3" creationId="{DF9E68D4-EA5E-E111-E8D7-48BF82F5B715}"/>
          </ac:graphicFrameMkLst>
        </pc:graphicFrameChg>
      </pc:sldChg>
      <pc:sldChg chg="addSp delSp modSp mod">
        <pc:chgData name="Fabiane Carvalho de Macedo" userId="ae9b10e95e4d7105" providerId="LiveId" clId="{32CEDE0C-2047-4533-B55A-17E8FABC0B2E}" dt="2024-05-30T13:47:53.315" v="109" actId="1076"/>
        <pc:sldMkLst>
          <pc:docMk/>
          <pc:sldMk cId="359289211" sldId="265"/>
        </pc:sldMkLst>
        <pc:spChg chg="add mod">
          <ac:chgData name="Fabiane Carvalho de Macedo" userId="ae9b10e95e4d7105" providerId="LiveId" clId="{32CEDE0C-2047-4533-B55A-17E8FABC0B2E}" dt="2024-05-30T13:46:46.828" v="101" actId="207"/>
          <ac:spMkLst>
            <pc:docMk/>
            <pc:sldMk cId="359289211" sldId="265"/>
            <ac:spMk id="9" creationId="{27D3C7C4-0F19-00C4-F00E-3C6F8E0E5DDC}"/>
          </ac:spMkLst>
        </pc:spChg>
        <pc:spChg chg="add mod">
          <ac:chgData name="Fabiane Carvalho de Macedo" userId="ae9b10e95e4d7105" providerId="LiveId" clId="{32CEDE0C-2047-4533-B55A-17E8FABC0B2E}" dt="2024-05-30T13:47:53.315" v="109" actId="1076"/>
          <ac:spMkLst>
            <pc:docMk/>
            <pc:sldMk cId="359289211" sldId="265"/>
            <ac:spMk id="10" creationId="{F93A1B7A-1614-3E79-CEED-115243D3D347}"/>
          </ac:spMkLst>
        </pc:spChg>
        <pc:picChg chg="add del mod modCrop">
          <ac:chgData name="Fabiane Carvalho de Macedo" userId="ae9b10e95e4d7105" providerId="LiveId" clId="{32CEDE0C-2047-4533-B55A-17E8FABC0B2E}" dt="2024-05-30T13:37:13.003" v="26" actId="478"/>
          <ac:picMkLst>
            <pc:docMk/>
            <pc:sldMk cId="359289211" sldId="265"/>
            <ac:picMk id="3" creationId="{057C4127-C154-07E2-BEE3-D04E3FCF75B4}"/>
          </ac:picMkLst>
        </pc:picChg>
        <pc:picChg chg="add del mod modCrop">
          <ac:chgData name="Fabiane Carvalho de Macedo" userId="ae9b10e95e4d7105" providerId="LiveId" clId="{32CEDE0C-2047-4533-B55A-17E8FABC0B2E}" dt="2024-05-30T13:41:06.708" v="36" actId="478"/>
          <ac:picMkLst>
            <pc:docMk/>
            <pc:sldMk cId="359289211" sldId="265"/>
            <ac:picMk id="5" creationId="{3D28CFC5-AE31-5C5A-8207-2DA099A38ABC}"/>
          </ac:picMkLst>
        </pc:picChg>
        <pc:picChg chg="add mod">
          <ac:chgData name="Fabiane Carvalho de Macedo" userId="ae9b10e95e4d7105" providerId="LiveId" clId="{32CEDE0C-2047-4533-B55A-17E8FABC0B2E}" dt="2024-05-30T13:37:40.524" v="30" actId="1076"/>
          <ac:picMkLst>
            <pc:docMk/>
            <pc:sldMk cId="359289211" sldId="265"/>
            <ac:picMk id="6" creationId="{E0B556F5-4379-3870-78F8-ECF099AF261B}"/>
          </ac:picMkLst>
        </pc:picChg>
        <pc:picChg chg="add mod">
          <ac:chgData name="Fabiane Carvalho de Macedo" userId="ae9b10e95e4d7105" providerId="LiveId" clId="{32CEDE0C-2047-4533-B55A-17E8FABC0B2E}" dt="2024-05-30T13:41:16.146" v="38" actId="14100"/>
          <ac:picMkLst>
            <pc:docMk/>
            <pc:sldMk cId="359289211" sldId="265"/>
            <ac:picMk id="8" creationId="{1E8BD471-068E-D52C-1626-AED13AB2D838}"/>
          </ac:picMkLst>
        </pc:picChg>
      </pc:sldChg>
      <pc:sldChg chg="modSp mod">
        <pc:chgData name="Fabiane Carvalho de Macedo" userId="ae9b10e95e4d7105" providerId="LiveId" clId="{32CEDE0C-2047-4533-B55A-17E8FABC0B2E}" dt="2024-05-30T13:57:18.930" v="137" actId="113"/>
        <pc:sldMkLst>
          <pc:docMk/>
          <pc:sldMk cId="3872660563" sldId="266"/>
        </pc:sldMkLst>
        <pc:graphicFrameChg chg="modGraphic">
          <ac:chgData name="Fabiane Carvalho de Macedo" userId="ae9b10e95e4d7105" providerId="LiveId" clId="{32CEDE0C-2047-4533-B55A-17E8FABC0B2E}" dt="2024-05-30T13:57:18.930" v="137" actId="113"/>
          <ac:graphicFrameMkLst>
            <pc:docMk/>
            <pc:sldMk cId="3872660563" sldId="266"/>
            <ac:graphicFrameMk id="5" creationId="{09C46DF4-A62C-0D2B-4FF1-4BA6EAFC32C7}"/>
          </ac:graphicFrameMkLst>
        </pc:graphicFrameChg>
      </pc:sldChg>
      <pc:sldChg chg="addSp modSp mod">
        <pc:chgData name="Fabiane Carvalho de Macedo" userId="ae9b10e95e4d7105" providerId="LiveId" clId="{32CEDE0C-2047-4533-B55A-17E8FABC0B2E}" dt="2024-05-30T14:33:16.983" v="302" actId="1035"/>
        <pc:sldMkLst>
          <pc:docMk/>
          <pc:sldMk cId="3037611435" sldId="269"/>
        </pc:sldMkLst>
        <pc:spChg chg="add mod">
          <ac:chgData name="Fabiane Carvalho de Macedo" userId="ae9b10e95e4d7105" providerId="LiveId" clId="{32CEDE0C-2047-4533-B55A-17E8FABC0B2E}" dt="2024-05-30T14:33:16.983" v="302" actId="1035"/>
          <ac:spMkLst>
            <pc:docMk/>
            <pc:sldMk cId="3037611435" sldId="269"/>
            <ac:spMk id="2" creationId="{17568C7B-DCD4-8822-AF71-EEC1FAD3C8EB}"/>
          </ac:spMkLst>
        </pc:spChg>
        <pc:spChg chg="mod">
          <ac:chgData name="Fabiane Carvalho de Macedo" userId="ae9b10e95e4d7105" providerId="LiveId" clId="{32CEDE0C-2047-4533-B55A-17E8FABC0B2E}" dt="2024-05-30T13:48:51.204" v="111" actId="207"/>
          <ac:spMkLst>
            <pc:docMk/>
            <pc:sldMk cId="3037611435" sldId="269"/>
            <ac:spMk id="3" creationId="{339B82EE-BE82-92BE-7A24-811D098868DF}"/>
          </ac:spMkLst>
        </pc:spChg>
      </pc:sldChg>
      <pc:sldChg chg="addSp delSp modSp del mod">
        <pc:chgData name="Fabiane Carvalho de Macedo" userId="ae9b10e95e4d7105" providerId="LiveId" clId="{32CEDE0C-2047-4533-B55A-17E8FABC0B2E}" dt="2024-05-30T14:07:03.805" v="275" actId="2696"/>
        <pc:sldMkLst>
          <pc:docMk/>
          <pc:sldMk cId="1606943978" sldId="271"/>
        </pc:sldMkLst>
        <pc:picChg chg="add del mod">
          <ac:chgData name="Fabiane Carvalho de Macedo" userId="ae9b10e95e4d7105" providerId="LiveId" clId="{32CEDE0C-2047-4533-B55A-17E8FABC0B2E}" dt="2024-05-30T13:40:55.323" v="35" actId="478"/>
          <ac:picMkLst>
            <pc:docMk/>
            <pc:sldMk cId="1606943978" sldId="271"/>
            <ac:picMk id="3" creationId="{7A8CFF97-FFFE-B92F-4B5A-8D4E23CA0C8C}"/>
          </ac:picMkLst>
        </pc:picChg>
      </pc:sldChg>
      <pc:sldChg chg="del">
        <pc:chgData name="Fabiane Carvalho de Macedo" userId="ae9b10e95e4d7105" providerId="LiveId" clId="{32CEDE0C-2047-4533-B55A-17E8FABC0B2E}" dt="2024-05-30T14:07:06.669" v="276" actId="2696"/>
        <pc:sldMkLst>
          <pc:docMk/>
          <pc:sldMk cId="4046428528" sldId="272"/>
        </pc:sldMkLst>
      </pc:sldChg>
      <pc:sldChg chg="modSp mod">
        <pc:chgData name="Fabiane Carvalho de Macedo" userId="ae9b10e95e4d7105" providerId="LiveId" clId="{32CEDE0C-2047-4533-B55A-17E8FABC0B2E}" dt="2024-05-30T14:31:12.046" v="296" actId="255"/>
        <pc:sldMkLst>
          <pc:docMk/>
          <pc:sldMk cId="363352437" sldId="276"/>
        </pc:sldMkLst>
        <pc:spChg chg="mod">
          <ac:chgData name="Fabiane Carvalho de Macedo" userId="ae9b10e95e4d7105" providerId="LiveId" clId="{32CEDE0C-2047-4533-B55A-17E8FABC0B2E}" dt="2024-05-30T14:31:12.046" v="296" actId="255"/>
          <ac:spMkLst>
            <pc:docMk/>
            <pc:sldMk cId="363352437" sldId="276"/>
            <ac:spMk id="10" creationId="{C277083C-8D11-90CD-943C-DCD662195BA4}"/>
          </ac:spMkLst>
        </pc:spChg>
        <pc:spChg chg="mod">
          <ac:chgData name="Fabiane Carvalho de Macedo" userId="ae9b10e95e4d7105" providerId="LiveId" clId="{32CEDE0C-2047-4533-B55A-17E8FABC0B2E}" dt="2024-05-30T14:31:00.160" v="295" actId="255"/>
          <ac:spMkLst>
            <pc:docMk/>
            <pc:sldMk cId="363352437" sldId="276"/>
            <ac:spMk id="11" creationId="{1B664276-65E6-B13D-A08A-D8B31550851C}"/>
          </ac:spMkLst>
        </pc:spChg>
      </pc:sldChg>
      <pc:sldChg chg="modSp mod">
        <pc:chgData name="Fabiane Carvalho de Macedo" userId="ae9b10e95e4d7105" providerId="LiveId" clId="{32CEDE0C-2047-4533-B55A-17E8FABC0B2E}" dt="2024-05-30T14:29:36.809" v="293" actId="20577"/>
        <pc:sldMkLst>
          <pc:docMk/>
          <pc:sldMk cId="1442334371" sldId="280"/>
        </pc:sldMkLst>
        <pc:graphicFrameChg chg="modGraphic">
          <ac:chgData name="Fabiane Carvalho de Macedo" userId="ae9b10e95e4d7105" providerId="LiveId" clId="{32CEDE0C-2047-4533-B55A-17E8FABC0B2E}" dt="2024-05-30T14:29:36.809" v="293" actId="20577"/>
          <ac:graphicFrameMkLst>
            <pc:docMk/>
            <pc:sldMk cId="1442334371" sldId="280"/>
            <ac:graphicFrameMk id="3" creationId="{8F5ABDC9-7D63-F02D-A1F4-58CE2EA6718F}"/>
          </ac:graphicFrameMkLst>
        </pc:graphicFrameChg>
      </pc:sldChg>
      <pc:sldChg chg="modSp mod">
        <pc:chgData name="Fabiane Carvalho de Macedo" userId="ae9b10e95e4d7105" providerId="LiveId" clId="{32CEDE0C-2047-4533-B55A-17E8FABC0B2E}" dt="2024-05-30T14:30:06.024" v="294" actId="1076"/>
        <pc:sldMkLst>
          <pc:docMk/>
          <pc:sldMk cId="4260611134" sldId="281"/>
        </pc:sldMkLst>
        <pc:spChg chg="mod">
          <ac:chgData name="Fabiane Carvalho de Macedo" userId="ae9b10e95e4d7105" providerId="LiveId" clId="{32CEDE0C-2047-4533-B55A-17E8FABC0B2E}" dt="2024-05-30T14:30:06.024" v="294" actId="1076"/>
          <ac:spMkLst>
            <pc:docMk/>
            <pc:sldMk cId="4260611134" sldId="281"/>
            <ac:spMk id="6" creationId="{F4FC1C79-9FD3-570C-78AB-CED358BD58BD}"/>
          </ac:spMkLst>
        </pc:spChg>
      </pc:sldChg>
      <pc:sldChg chg="modSp mod">
        <pc:chgData name="Fabiane Carvalho de Macedo" userId="ae9b10e95e4d7105" providerId="LiveId" clId="{32CEDE0C-2047-4533-B55A-17E8FABC0B2E}" dt="2024-05-30T14:34:42.432" v="305" actId="207"/>
        <pc:sldMkLst>
          <pc:docMk/>
          <pc:sldMk cId="1302926479" sldId="284"/>
        </pc:sldMkLst>
        <pc:spChg chg="mod">
          <ac:chgData name="Fabiane Carvalho de Macedo" userId="ae9b10e95e4d7105" providerId="LiveId" clId="{32CEDE0C-2047-4533-B55A-17E8FABC0B2E}" dt="2024-05-30T14:34:42.432" v="305" actId="207"/>
          <ac:spMkLst>
            <pc:docMk/>
            <pc:sldMk cId="1302926479" sldId="284"/>
            <ac:spMk id="2" creationId="{ECB2ACFF-9249-03DC-75A5-D0F4C39067C2}"/>
          </ac:spMkLst>
        </pc:spChg>
        <pc:spChg chg="mod">
          <ac:chgData name="Fabiane Carvalho de Macedo" userId="ae9b10e95e4d7105" providerId="LiveId" clId="{32CEDE0C-2047-4533-B55A-17E8FABC0B2E}" dt="2024-05-30T14:32:57.006" v="299" actId="1036"/>
          <ac:spMkLst>
            <pc:docMk/>
            <pc:sldMk cId="1302926479" sldId="284"/>
            <ac:spMk id="4" creationId="{FEF94146-4F95-5299-61F7-EB7AA2BA9C4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03587-DD42-4F25-AD45-5BCF91612BE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6FA2BC-C210-477D-847D-617FAB7A34B1}">
      <dgm:prSet phldrT="[Texto]" custT="1"/>
      <dgm:spPr/>
      <dgm:t>
        <a:bodyPr/>
        <a:lstStyle/>
        <a:p>
          <a:pPr rtl="0"/>
          <a:r>
            <a:rPr lang="pt-BR" sz="3200" b="1" dirty="0">
              <a:solidFill>
                <a:srgbClr val="0071BA"/>
              </a:solidFill>
              <a:latin typeface="+mn-lt"/>
            </a:rPr>
            <a:t>289 NÓDULOS</a:t>
          </a:r>
        </a:p>
        <a:p>
          <a:pPr rtl="0"/>
          <a:r>
            <a:rPr lang="pt-BR" sz="2400" dirty="0">
              <a:solidFill>
                <a:srgbClr val="002060"/>
              </a:solidFill>
              <a:latin typeface="+mn-lt"/>
            </a:rPr>
            <a:t>Bethesda V</a:t>
          </a:r>
          <a:br>
            <a:rPr lang="pt-BR" sz="2400" dirty="0">
              <a:solidFill>
                <a:srgbClr val="002060"/>
              </a:solidFill>
              <a:latin typeface="+mn-lt"/>
            </a:rPr>
          </a:br>
          <a:r>
            <a:rPr lang="pt-BR" sz="1800" dirty="0">
              <a:solidFill>
                <a:srgbClr val="002060"/>
              </a:solidFill>
              <a:latin typeface="+mn-lt"/>
            </a:rPr>
            <a:t>(271 pacientes)</a:t>
          </a:r>
        </a:p>
      </dgm:t>
    </dgm:pt>
    <dgm:pt modelId="{A44A2F99-9F2B-44AB-9EFD-793782BE45E1}" type="parTrans" cxnId="{22A57908-74CC-4AD1-A7AD-7A088B97DD6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E21C1CE-4AA0-47AC-A444-7AAA331397A1}" type="sibTrans" cxnId="{22A57908-74CC-4AD1-A7AD-7A088B97DD6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312C0EAE-B889-4487-8868-CA777E1BD38F}">
      <dgm:prSet phldrT="[Texto]" custT="1"/>
      <dgm:spPr/>
      <dgm:t>
        <a:bodyPr/>
        <a:lstStyle/>
        <a:p>
          <a:pPr rtl="0"/>
          <a:r>
            <a:rPr lang="pt-BR" sz="2400" dirty="0">
              <a:solidFill>
                <a:srgbClr val="002060"/>
              </a:solidFill>
              <a:latin typeface="+mn-lt"/>
            </a:rPr>
            <a:t>283 Malignos </a:t>
          </a:r>
        </a:p>
        <a:p>
          <a:pPr rtl="0"/>
          <a:r>
            <a:rPr lang="pt-BR" sz="1800" dirty="0">
              <a:solidFill>
                <a:srgbClr val="0070C0"/>
              </a:solidFill>
              <a:latin typeface="+mn-lt"/>
            </a:rPr>
            <a:t>ROM</a:t>
          </a:r>
        </a:p>
      </dgm:t>
    </dgm:pt>
    <dgm:pt modelId="{F2B02829-8798-498F-B979-F90A31F06CB0}" type="parTrans" cxnId="{1728D148-30BF-4E27-975C-18AD21FE0651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A203ABA1-E4B4-44B5-BA75-F3012423A476}" type="sibTrans" cxnId="{1728D148-30BF-4E27-975C-18AD21FE0651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805DC47-3F61-4F55-89DE-D81E35CD1B71}">
      <dgm:prSet phldrT="[Texto]" custT="1"/>
      <dgm:spPr/>
      <dgm:t>
        <a:bodyPr/>
        <a:lstStyle/>
        <a:p>
          <a:r>
            <a:rPr lang="pt-BR" sz="2400" dirty="0">
              <a:solidFill>
                <a:srgbClr val="002060"/>
              </a:solidFill>
              <a:latin typeface="+mn-lt"/>
            </a:rPr>
            <a:t>05 Falso-positivos (+1 NIFTP)</a:t>
          </a:r>
        </a:p>
        <a:p>
          <a:r>
            <a:rPr lang="pt-BR" sz="1800" dirty="0">
              <a:solidFill>
                <a:srgbClr val="0070C0"/>
              </a:solidFill>
              <a:latin typeface="+mn-lt"/>
            </a:rPr>
            <a:t>FREQ FALSO+</a:t>
          </a:r>
        </a:p>
      </dgm:t>
    </dgm:pt>
    <dgm:pt modelId="{69C8B35E-4532-49B4-9E01-AA68DBC57A1E}" type="parTrans" cxnId="{94BC5010-2534-467E-AA02-112304B943A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233A6C12-90F0-4218-ACE3-DDC9B489ACED}" type="sibTrans" cxnId="{94BC5010-2534-467E-AA02-112304B943A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E201767-5809-4E8A-8F1E-46A08A783F16}" type="pres">
      <dgm:prSet presAssocID="{82A03587-DD42-4F25-AD45-5BCF91612BE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A6543E-FBCC-4535-81D0-39ED3E5306CB}" type="pres">
      <dgm:prSet presAssocID="{CC6FA2BC-C210-477D-847D-617FAB7A34B1}" presName="hierRoot1" presStyleCnt="0">
        <dgm:presLayoutVars>
          <dgm:hierBranch val="init"/>
        </dgm:presLayoutVars>
      </dgm:prSet>
      <dgm:spPr/>
    </dgm:pt>
    <dgm:pt modelId="{F7FAFD18-8D23-4AC5-AB1C-AFB6290AB52F}" type="pres">
      <dgm:prSet presAssocID="{CC6FA2BC-C210-477D-847D-617FAB7A34B1}" presName="rootComposite1" presStyleCnt="0"/>
      <dgm:spPr/>
    </dgm:pt>
    <dgm:pt modelId="{7988974B-2D43-405F-BA3C-8EECD60A600A}" type="pres">
      <dgm:prSet presAssocID="{CC6FA2BC-C210-477D-847D-617FAB7A34B1}" presName="rootText1" presStyleLbl="alignAcc1" presStyleIdx="0" presStyleCnt="0">
        <dgm:presLayoutVars>
          <dgm:chPref val="3"/>
        </dgm:presLayoutVars>
      </dgm:prSet>
      <dgm:spPr/>
    </dgm:pt>
    <dgm:pt modelId="{950D5EB7-6791-4E2C-A30C-A2708C2B8463}" type="pres">
      <dgm:prSet presAssocID="{CC6FA2BC-C210-477D-847D-617FAB7A34B1}" presName="topArc1" presStyleLbl="parChTrans1D1" presStyleIdx="0" presStyleCnt="6"/>
      <dgm:spPr/>
    </dgm:pt>
    <dgm:pt modelId="{26AC3817-BA90-4669-B614-F7D9865B3F59}" type="pres">
      <dgm:prSet presAssocID="{CC6FA2BC-C210-477D-847D-617FAB7A34B1}" presName="bottomArc1" presStyleLbl="parChTrans1D1" presStyleIdx="1" presStyleCnt="6"/>
      <dgm:spPr/>
    </dgm:pt>
    <dgm:pt modelId="{6CF6351B-4E99-4BF0-916D-0DC8EE4AF9DD}" type="pres">
      <dgm:prSet presAssocID="{CC6FA2BC-C210-477D-847D-617FAB7A34B1}" presName="topConnNode1" presStyleLbl="node1" presStyleIdx="0" presStyleCnt="0"/>
      <dgm:spPr/>
    </dgm:pt>
    <dgm:pt modelId="{4707387A-C679-4181-B32D-A5737B0C88CE}" type="pres">
      <dgm:prSet presAssocID="{CC6FA2BC-C210-477D-847D-617FAB7A34B1}" presName="hierChild2" presStyleCnt="0"/>
      <dgm:spPr/>
    </dgm:pt>
    <dgm:pt modelId="{7EB2CF48-2D2A-4CAA-84D5-243A88A77964}" type="pres">
      <dgm:prSet presAssocID="{F2B02829-8798-498F-B979-F90A31F06CB0}" presName="Name28" presStyleLbl="parChTrans1D2" presStyleIdx="0" presStyleCnt="2"/>
      <dgm:spPr/>
    </dgm:pt>
    <dgm:pt modelId="{BBBA7FF3-E93D-47A3-A68A-A4BF6740148A}" type="pres">
      <dgm:prSet presAssocID="{312C0EAE-B889-4487-8868-CA777E1BD38F}" presName="hierRoot2" presStyleCnt="0">
        <dgm:presLayoutVars>
          <dgm:hierBranch val="init"/>
        </dgm:presLayoutVars>
      </dgm:prSet>
      <dgm:spPr/>
    </dgm:pt>
    <dgm:pt modelId="{EC66BBCD-141E-4F3D-B76D-57C723C2755C}" type="pres">
      <dgm:prSet presAssocID="{312C0EAE-B889-4487-8868-CA777E1BD38F}" presName="rootComposite2" presStyleCnt="0"/>
      <dgm:spPr/>
    </dgm:pt>
    <dgm:pt modelId="{82CFB11B-F59A-4D04-91E5-0FDB182C25B8}" type="pres">
      <dgm:prSet presAssocID="{312C0EAE-B889-4487-8868-CA777E1BD38F}" presName="rootText2" presStyleLbl="alignAcc1" presStyleIdx="0" presStyleCnt="0" custScaleX="69229" custScaleY="60488">
        <dgm:presLayoutVars>
          <dgm:chPref val="3"/>
        </dgm:presLayoutVars>
      </dgm:prSet>
      <dgm:spPr/>
    </dgm:pt>
    <dgm:pt modelId="{481A53CA-FD35-4D09-94AF-38FEE98887E6}" type="pres">
      <dgm:prSet presAssocID="{312C0EAE-B889-4487-8868-CA777E1BD38F}" presName="topArc2" presStyleLbl="parChTrans1D1" presStyleIdx="2" presStyleCnt="6"/>
      <dgm:spPr/>
    </dgm:pt>
    <dgm:pt modelId="{F98852AD-98D6-4578-BAF5-49909B7E9501}" type="pres">
      <dgm:prSet presAssocID="{312C0EAE-B889-4487-8868-CA777E1BD38F}" presName="bottomArc2" presStyleLbl="parChTrans1D1" presStyleIdx="3" presStyleCnt="6"/>
      <dgm:spPr/>
    </dgm:pt>
    <dgm:pt modelId="{DB5E8CA3-A737-4E04-90F7-2634BA11DFD2}" type="pres">
      <dgm:prSet presAssocID="{312C0EAE-B889-4487-8868-CA777E1BD38F}" presName="topConnNode2" presStyleLbl="node2" presStyleIdx="0" presStyleCnt="0"/>
      <dgm:spPr/>
    </dgm:pt>
    <dgm:pt modelId="{8BC79558-C3EC-48A3-A77B-FB9FD0645CF7}" type="pres">
      <dgm:prSet presAssocID="{312C0EAE-B889-4487-8868-CA777E1BD38F}" presName="hierChild4" presStyleCnt="0"/>
      <dgm:spPr/>
    </dgm:pt>
    <dgm:pt modelId="{EDECC4E1-927A-492D-A925-3F10E724B358}" type="pres">
      <dgm:prSet presAssocID="{312C0EAE-B889-4487-8868-CA777E1BD38F}" presName="hierChild5" presStyleCnt="0"/>
      <dgm:spPr/>
    </dgm:pt>
    <dgm:pt modelId="{41ABA00C-73CC-41D9-B90B-19C92B782336}" type="pres">
      <dgm:prSet presAssocID="{69C8B35E-4532-49B4-9E01-AA68DBC57A1E}" presName="Name28" presStyleLbl="parChTrans1D2" presStyleIdx="1" presStyleCnt="2"/>
      <dgm:spPr/>
    </dgm:pt>
    <dgm:pt modelId="{3F41DD9A-B0AB-4BC2-A33B-5B2CF94B3DD2}" type="pres">
      <dgm:prSet presAssocID="{4805DC47-3F61-4F55-89DE-D81E35CD1B71}" presName="hierRoot2" presStyleCnt="0">
        <dgm:presLayoutVars>
          <dgm:hierBranch val="init"/>
        </dgm:presLayoutVars>
      </dgm:prSet>
      <dgm:spPr/>
    </dgm:pt>
    <dgm:pt modelId="{8E6E3AA9-A9A6-411E-8CBC-9EF3D7ECF119}" type="pres">
      <dgm:prSet presAssocID="{4805DC47-3F61-4F55-89DE-D81E35CD1B71}" presName="rootComposite2" presStyleCnt="0"/>
      <dgm:spPr/>
    </dgm:pt>
    <dgm:pt modelId="{A43B7CB9-97C9-4ABE-A8FB-E5E89BB3A650}" type="pres">
      <dgm:prSet presAssocID="{4805DC47-3F61-4F55-89DE-D81E35CD1B71}" presName="rootText2" presStyleLbl="alignAcc1" presStyleIdx="0" presStyleCnt="0" custScaleX="94852" custScaleY="59701">
        <dgm:presLayoutVars>
          <dgm:chPref val="3"/>
        </dgm:presLayoutVars>
      </dgm:prSet>
      <dgm:spPr/>
    </dgm:pt>
    <dgm:pt modelId="{6CA60BA4-7FAF-4971-89D9-09F7610F65E2}" type="pres">
      <dgm:prSet presAssocID="{4805DC47-3F61-4F55-89DE-D81E35CD1B71}" presName="topArc2" presStyleLbl="parChTrans1D1" presStyleIdx="4" presStyleCnt="6"/>
      <dgm:spPr/>
    </dgm:pt>
    <dgm:pt modelId="{EFD5A9E6-C2AA-437E-825E-E9A7D2C24EC6}" type="pres">
      <dgm:prSet presAssocID="{4805DC47-3F61-4F55-89DE-D81E35CD1B71}" presName="bottomArc2" presStyleLbl="parChTrans1D1" presStyleIdx="5" presStyleCnt="6"/>
      <dgm:spPr/>
    </dgm:pt>
    <dgm:pt modelId="{81D6B430-3A6A-4F79-8749-C43B09046474}" type="pres">
      <dgm:prSet presAssocID="{4805DC47-3F61-4F55-89DE-D81E35CD1B71}" presName="topConnNode2" presStyleLbl="node2" presStyleIdx="0" presStyleCnt="0"/>
      <dgm:spPr/>
    </dgm:pt>
    <dgm:pt modelId="{810367F2-CDDD-4598-9656-63498D075C3B}" type="pres">
      <dgm:prSet presAssocID="{4805DC47-3F61-4F55-89DE-D81E35CD1B71}" presName="hierChild4" presStyleCnt="0"/>
      <dgm:spPr/>
    </dgm:pt>
    <dgm:pt modelId="{5DEC848D-161C-4066-9A88-AC883FB310AC}" type="pres">
      <dgm:prSet presAssocID="{4805DC47-3F61-4F55-89DE-D81E35CD1B71}" presName="hierChild5" presStyleCnt="0"/>
      <dgm:spPr/>
    </dgm:pt>
    <dgm:pt modelId="{D63B8268-58F6-4F67-9258-A36A3E712953}" type="pres">
      <dgm:prSet presAssocID="{CC6FA2BC-C210-477D-847D-617FAB7A34B1}" presName="hierChild3" presStyleCnt="0"/>
      <dgm:spPr/>
    </dgm:pt>
  </dgm:ptLst>
  <dgm:cxnLst>
    <dgm:cxn modelId="{22A57908-74CC-4AD1-A7AD-7A088B97DD6C}" srcId="{82A03587-DD42-4F25-AD45-5BCF91612BE8}" destId="{CC6FA2BC-C210-477D-847D-617FAB7A34B1}" srcOrd="0" destOrd="0" parTransId="{A44A2F99-9F2B-44AB-9EFD-793782BE45E1}" sibTransId="{BE21C1CE-4AA0-47AC-A444-7AAA331397A1}"/>
    <dgm:cxn modelId="{94BC5010-2534-467E-AA02-112304B943AF}" srcId="{CC6FA2BC-C210-477D-847D-617FAB7A34B1}" destId="{4805DC47-3F61-4F55-89DE-D81E35CD1B71}" srcOrd="1" destOrd="0" parTransId="{69C8B35E-4532-49B4-9E01-AA68DBC57A1E}" sibTransId="{233A6C12-90F0-4218-ACE3-DDC9B489ACED}"/>
    <dgm:cxn modelId="{7151BF12-1422-4AA6-989B-C8AC8B221A6B}" type="presOf" srcId="{312C0EAE-B889-4487-8868-CA777E1BD38F}" destId="{DB5E8CA3-A737-4E04-90F7-2634BA11DFD2}" srcOrd="1" destOrd="0" presId="urn:microsoft.com/office/officeart/2008/layout/HalfCircleOrganizationChart"/>
    <dgm:cxn modelId="{2C7F792D-4B5D-4CD6-ADA6-451F4D72A6CD}" type="presOf" srcId="{CC6FA2BC-C210-477D-847D-617FAB7A34B1}" destId="{6CF6351B-4E99-4BF0-916D-0DC8EE4AF9DD}" srcOrd="1" destOrd="0" presId="urn:microsoft.com/office/officeart/2008/layout/HalfCircleOrganizationChart"/>
    <dgm:cxn modelId="{C8C0AB43-2853-4001-8227-324B9A33D193}" type="presOf" srcId="{82A03587-DD42-4F25-AD45-5BCF91612BE8}" destId="{7E201767-5809-4E8A-8F1E-46A08A783F16}" srcOrd="0" destOrd="0" presId="urn:microsoft.com/office/officeart/2008/layout/HalfCircleOrganizationChart"/>
    <dgm:cxn modelId="{1728D148-30BF-4E27-975C-18AD21FE0651}" srcId="{CC6FA2BC-C210-477D-847D-617FAB7A34B1}" destId="{312C0EAE-B889-4487-8868-CA777E1BD38F}" srcOrd="0" destOrd="0" parTransId="{F2B02829-8798-498F-B979-F90A31F06CB0}" sibTransId="{A203ABA1-E4B4-44B5-BA75-F3012423A476}"/>
    <dgm:cxn modelId="{3351776D-DDFA-4B4D-930E-D7718D3B2A68}" type="presOf" srcId="{4805DC47-3F61-4F55-89DE-D81E35CD1B71}" destId="{A43B7CB9-97C9-4ABE-A8FB-E5E89BB3A650}" srcOrd="0" destOrd="0" presId="urn:microsoft.com/office/officeart/2008/layout/HalfCircleOrganizationChart"/>
    <dgm:cxn modelId="{E18B4980-54BC-449B-B7A5-C86C5EF7EB20}" type="presOf" srcId="{312C0EAE-B889-4487-8868-CA777E1BD38F}" destId="{82CFB11B-F59A-4D04-91E5-0FDB182C25B8}" srcOrd="0" destOrd="0" presId="urn:microsoft.com/office/officeart/2008/layout/HalfCircleOrganizationChart"/>
    <dgm:cxn modelId="{CB4C1782-84E5-4F7D-B176-650DE820D3C7}" type="presOf" srcId="{F2B02829-8798-498F-B979-F90A31F06CB0}" destId="{7EB2CF48-2D2A-4CAA-84D5-243A88A77964}" srcOrd="0" destOrd="0" presId="urn:microsoft.com/office/officeart/2008/layout/HalfCircleOrganizationChart"/>
    <dgm:cxn modelId="{E6E8CAC5-10F4-49D7-8170-F127999E37FD}" type="presOf" srcId="{4805DC47-3F61-4F55-89DE-D81E35CD1B71}" destId="{81D6B430-3A6A-4F79-8749-C43B09046474}" srcOrd="1" destOrd="0" presId="urn:microsoft.com/office/officeart/2008/layout/HalfCircleOrganizationChart"/>
    <dgm:cxn modelId="{45AC04C8-A976-4D8F-A777-29E7E8C0B3E3}" type="presOf" srcId="{CC6FA2BC-C210-477D-847D-617FAB7A34B1}" destId="{7988974B-2D43-405F-BA3C-8EECD60A600A}" srcOrd="0" destOrd="0" presId="urn:microsoft.com/office/officeart/2008/layout/HalfCircleOrganizationChart"/>
    <dgm:cxn modelId="{26EF1FCF-EF8D-47EB-AF2F-719B0AA62691}" type="presOf" srcId="{69C8B35E-4532-49B4-9E01-AA68DBC57A1E}" destId="{41ABA00C-73CC-41D9-B90B-19C92B782336}" srcOrd="0" destOrd="0" presId="urn:microsoft.com/office/officeart/2008/layout/HalfCircleOrganizationChart"/>
    <dgm:cxn modelId="{17ACED0B-28E5-4729-9BFE-6665BB3D6616}" type="presParOf" srcId="{7E201767-5809-4E8A-8F1E-46A08A783F16}" destId="{DEA6543E-FBCC-4535-81D0-39ED3E5306CB}" srcOrd="0" destOrd="0" presId="urn:microsoft.com/office/officeart/2008/layout/HalfCircleOrganizationChart"/>
    <dgm:cxn modelId="{A2E1DD62-438D-46AE-9E87-AEF03D137123}" type="presParOf" srcId="{DEA6543E-FBCC-4535-81D0-39ED3E5306CB}" destId="{F7FAFD18-8D23-4AC5-AB1C-AFB6290AB52F}" srcOrd="0" destOrd="0" presId="urn:microsoft.com/office/officeart/2008/layout/HalfCircleOrganizationChart"/>
    <dgm:cxn modelId="{52774D4A-7785-432B-891A-BD5E2F8FD1F1}" type="presParOf" srcId="{F7FAFD18-8D23-4AC5-AB1C-AFB6290AB52F}" destId="{7988974B-2D43-405F-BA3C-8EECD60A600A}" srcOrd="0" destOrd="0" presId="urn:microsoft.com/office/officeart/2008/layout/HalfCircleOrganizationChart"/>
    <dgm:cxn modelId="{902E6E5B-9993-4FAA-98C3-62F58FA5C997}" type="presParOf" srcId="{F7FAFD18-8D23-4AC5-AB1C-AFB6290AB52F}" destId="{950D5EB7-6791-4E2C-A30C-A2708C2B8463}" srcOrd="1" destOrd="0" presId="urn:microsoft.com/office/officeart/2008/layout/HalfCircleOrganizationChart"/>
    <dgm:cxn modelId="{974B6279-93C5-45FC-9248-3D3A255506AC}" type="presParOf" srcId="{F7FAFD18-8D23-4AC5-AB1C-AFB6290AB52F}" destId="{26AC3817-BA90-4669-B614-F7D9865B3F59}" srcOrd="2" destOrd="0" presId="urn:microsoft.com/office/officeart/2008/layout/HalfCircleOrganizationChart"/>
    <dgm:cxn modelId="{B92FF24A-18CC-47CA-AE0D-47C2B8B3F9AA}" type="presParOf" srcId="{F7FAFD18-8D23-4AC5-AB1C-AFB6290AB52F}" destId="{6CF6351B-4E99-4BF0-916D-0DC8EE4AF9DD}" srcOrd="3" destOrd="0" presId="urn:microsoft.com/office/officeart/2008/layout/HalfCircleOrganizationChart"/>
    <dgm:cxn modelId="{F7E2F05D-FAD1-4F28-ADA2-0299E60764FB}" type="presParOf" srcId="{DEA6543E-FBCC-4535-81D0-39ED3E5306CB}" destId="{4707387A-C679-4181-B32D-A5737B0C88CE}" srcOrd="1" destOrd="0" presId="urn:microsoft.com/office/officeart/2008/layout/HalfCircleOrganizationChart"/>
    <dgm:cxn modelId="{190A02B7-8960-4246-BB7C-82F8099D6E3D}" type="presParOf" srcId="{4707387A-C679-4181-B32D-A5737B0C88CE}" destId="{7EB2CF48-2D2A-4CAA-84D5-243A88A77964}" srcOrd="0" destOrd="0" presId="urn:microsoft.com/office/officeart/2008/layout/HalfCircleOrganizationChart"/>
    <dgm:cxn modelId="{D4BED86F-DB44-4BC4-8A46-2E20173C16C1}" type="presParOf" srcId="{4707387A-C679-4181-B32D-A5737B0C88CE}" destId="{BBBA7FF3-E93D-47A3-A68A-A4BF6740148A}" srcOrd="1" destOrd="0" presId="urn:microsoft.com/office/officeart/2008/layout/HalfCircleOrganizationChart"/>
    <dgm:cxn modelId="{D7C02BFD-DA84-40E0-A1E8-BD54E7ADC1DA}" type="presParOf" srcId="{BBBA7FF3-E93D-47A3-A68A-A4BF6740148A}" destId="{EC66BBCD-141E-4F3D-B76D-57C723C2755C}" srcOrd="0" destOrd="0" presId="urn:microsoft.com/office/officeart/2008/layout/HalfCircleOrganizationChart"/>
    <dgm:cxn modelId="{C74C619D-8F0E-4B4B-A926-133472C4E255}" type="presParOf" srcId="{EC66BBCD-141E-4F3D-B76D-57C723C2755C}" destId="{82CFB11B-F59A-4D04-91E5-0FDB182C25B8}" srcOrd="0" destOrd="0" presId="urn:microsoft.com/office/officeart/2008/layout/HalfCircleOrganizationChart"/>
    <dgm:cxn modelId="{B96FDB33-E578-4D0A-9C1A-01EAD5EBDB67}" type="presParOf" srcId="{EC66BBCD-141E-4F3D-B76D-57C723C2755C}" destId="{481A53CA-FD35-4D09-94AF-38FEE98887E6}" srcOrd="1" destOrd="0" presId="urn:microsoft.com/office/officeart/2008/layout/HalfCircleOrganizationChart"/>
    <dgm:cxn modelId="{3DE288B4-7941-4BE3-A67A-BCC15E8B8BCB}" type="presParOf" srcId="{EC66BBCD-141E-4F3D-B76D-57C723C2755C}" destId="{F98852AD-98D6-4578-BAF5-49909B7E9501}" srcOrd="2" destOrd="0" presId="urn:microsoft.com/office/officeart/2008/layout/HalfCircleOrganizationChart"/>
    <dgm:cxn modelId="{2BE4AAC0-116D-49A0-B864-65AE440465DE}" type="presParOf" srcId="{EC66BBCD-141E-4F3D-B76D-57C723C2755C}" destId="{DB5E8CA3-A737-4E04-90F7-2634BA11DFD2}" srcOrd="3" destOrd="0" presId="urn:microsoft.com/office/officeart/2008/layout/HalfCircleOrganizationChart"/>
    <dgm:cxn modelId="{5382426E-9C2F-4EA3-8C65-89A18C56D629}" type="presParOf" srcId="{BBBA7FF3-E93D-47A3-A68A-A4BF6740148A}" destId="{8BC79558-C3EC-48A3-A77B-FB9FD0645CF7}" srcOrd="1" destOrd="0" presId="urn:microsoft.com/office/officeart/2008/layout/HalfCircleOrganizationChart"/>
    <dgm:cxn modelId="{18EF7E3F-6B49-4EBA-9A85-0C14472C5602}" type="presParOf" srcId="{BBBA7FF3-E93D-47A3-A68A-A4BF6740148A}" destId="{EDECC4E1-927A-492D-A925-3F10E724B358}" srcOrd="2" destOrd="0" presId="urn:microsoft.com/office/officeart/2008/layout/HalfCircleOrganizationChart"/>
    <dgm:cxn modelId="{51E0861B-79D7-4276-8313-782A99164997}" type="presParOf" srcId="{4707387A-C679-4181-B32D-A5737B0C88CE}" destId="{41ABA00C-73CC-41D9-B90B-19C92B782336}" srcOrd="2" destOrd="0" presId="urn:microsoft.com/office/officeart/2008/layout/HalfCircleOrganizationChart"/>
    <dgm:cxn modelId="{1DD01DE3-BACE-4536-940E-DB631CEE9B00}" type="presParOf" srcId="{4707387A-C679-4181-B32D-A5737B0C88CE}" destId="{3F41DD9A-B0AB-4BC2-A33B-5B2CF94B3DD2}" srcOrd="3" destOrd="0" presId="urn:microsoft.com/office/officeart/2008/layout/HalfCircleOrganizationChart"/>
    <dgm:cxn modelId="{B35FF655-4846-4E7C-9971-EF58A271279B}" type="presParOf" srcId="{3F41DD9A-B0AB-4BC2-A33B-5B2CF94B3DD2}" destId="{8E6E3AA9-A9A6-411E-8CBC-9EF3D7ECF119}" srcOrd="0" destOrd="0" presId="urn:microsoft.com/office/officeart/2008/layout/HalfCircleOrganizationChart"/>
    <dgm:cxn modelId="{A0E1BC58-C0BB-4607-B825-C9DB4DF32588}" type="presParOf" srcId="{8E6E3AA9-A9A6-411E-8CBC-9EF3D7ECF119}" destId="{A43B7CB9-97C9-4ABE-A8FB-E5E89BB3A650}" srcOrd="0" destOrd="0" presId="urn:microsoft.com/office/officeart/2008/layout/HalfCircleOrganizationChart"/>
    <dgm:cxn modelId="{4086F1F1-1E17-45A0-94C5-82F951093AE3}" type="presParOf" srcId="{8E6E3AA9-A9A6-411E-8CBC-9EF3D7ECF119}" destId="{6CA60BA4-7FAF-4971-89D9-09F7610F65E2}" srcOrd="1" destOrd="0" presId="urn:microsoft.com/office/officeart/2008/layout/HalfCircleOrganizationChart"/>
    <dgm:cxn modelId="{3787D78C-DCDA-4A90-9A35-80F454622BCC}" type="presParOf" srcId="{8E6E3AA9-A9A6-411E-8CBC-9EF3D7ECF119}" destId="{EFD5A9E6-C2AA-437E-825E-E9A7D2C24EC6}" srcOrd="2" destOrd="0" presId="urn:microsoft.com/office/officeart/2008/layout/HalfCircleOrganizationChart"/>
    <dgm:cxn modelId="{3E4CBCAB-C470-432D-98B2-375B7D79DED7}" type="presParOf" srcId="{8E6E3AA9-A9A6-411E-8CBC-9EF3D7ECF119}" destId="{81D6B430-3A6A-4F79-8749-C43B09046474}" srcOrd="3" destOrd="0" presId="urn:microsoft.com/office/officeart/2008/layout/HalfCircleOrganizationChart"/>
    <dgm:cxn modelId="{67E09A23-8E9A-45A5-ABAB-7FCC370736AC}" type="presParOf" srcId="{3F41DD9A-B0AB-4BC2-A33B-5B2CF94B3DD2}" destId="{810367F2-CDDD-4598-9656-63498D075C3B}" srcOrd="1" destOrd="0" presId="urn:microsoft.com/office/officeart/2008/layout/HalfCircleOrganizationChart"/>
    <dgm:cxn modelId="{204A4B30-D2D4-4BFD-BCDD-766C82133F82}" type="presParOf" srcId="{3F41DD9A-B0AB-4BC2-A33B-5B2CF94B3DD2}" destId="{5DEC848D-161C-4066-9A88-AC883FB310AC}" srcOrd="2" destOrd="0" presId="urn:microsoft.com/office/officeart/2008/layout/HalfCircleOrganizationChart"/>
    <dgm:cxn modelId="{C490CB05-8E8F-49D9-A282-C8F5A16CFF4E}" type="presParOf" srcId="{DEA6543E-FBCC-4535-81D0-39ED3E5306CB}" destId="{D63B8268-58F6-4F67-9258-A36A3E71295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A00C-73CC-41D9-B90B-19C92B782336}">
      <dsp:nvSpPr>
        <dsp:cNvPr id="0" name=""/>
        <dsp:cNvSpPr/>
      </dsp:nvSpPr>
      <dsp:spPr>
        <a:xfrm>
          <a:off x="3714015" y="2322622"/>
          <a:ext cx="1810144" cy="1174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765"/>
              </a:lnTo>
              <a:lnTo>
                <a:pt x="1810144" y="752765"/>
              </a:lnTo>
              <a:lnTo>
                <a:pt x="1810144" y="1174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2CF48-2D2A-4CAA-84D5-243A88A77964}">
      <dsp:nvSpPr>
        <dsp:cNvPr id="0" name=""/>
        <dsp:cNvSpPr/>
      </dsp:nvSpPr>
      <dsp:spPr>
        <a:xfrm>
          <a:off x="1389831" y="2322622"/>
          <a:ext cx="2324184" cy="1167587"/>
        </a:xfrm>
        <a:custGeom>
          <a:avLst/>
          <a:gdLst/>
          <a:ahLst/>
          <a:cxnLst/>
          <a:rect l="0" t="0" r="0" b="0"/>
          <a:pathLst>
            <a:path>
              <a:moveTo>
                <a:pt x="2324184" y="0"/>
              </a:moveTo>
              <a:lnTo>
                <a:pt x="2324184" y="746292"/>
              </a:lnTo>
              <a:lnTo>
                <a:pt x="0" y="746292"/>
              </a:lnTo>
              <a:lnTo>
                <a:pt x="0" y="1167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D5EB7-6791-4E2C-A30C-A2708C2B8463}">
      <dsp:nvSpPr>
        <dsp:cNvPr id="0" name=""/>
        <dsp:cNvSpPr/>
      </dsp:nvSpPr>
      <dsp:spPr>
        <a:xfrm>
          <a:off x="2710932" y="316454"/>
          <a:ext cx="2006167" cy="200616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C3817-BA90-4669-B614-F7D9865B3F59}">
      <dsp:nvSpPr>
        <dsp:cNvPr id="0" name=""/>
        <dsp:cNvSpPr/>
      </dsp:nvSpPr>
      <dsp:spPr>
        <a:xfrm>
          <a:off x="2710932" y="316454"/>
          <a:ext cx="2006167" cy="200616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8974B-2D43-405F-BA3C-8EECD60A600A}">
      <dsp:nvSpPr>
        <dsp:cNvPr id="0" name=""/>
        <dsp:cNvSpPr/>
      </dsp:nvSpPr>
      <dsp:spPr>
        <a:xfrm>
          <a:off x="1707848" y="677565"/>
          <a:ext cx="4012334" cy="12839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0071BA"/>
              </a:solidFill>
              <a:latin typeface="+mn-lt"/>
            </a:rPr>
            <a:t>289 NÓDULOS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  <a:latin typeface="+mn-lt"/>
            </a:rPr>
            <a:t>Bethesda V</a:t>
          </a:r>
          <a:br>
            <a:rPr lang="pt-BR" sz="2400" kern="1200" dirty="0">
              <a:solidFill>
                <a:srgbClr val="002060"/>
              </a:solidFill>
              <a:latin typeface="+mn-lt"/>
            </a:rPr>
          </a:br>
          <a:r>
            <a:rPr lang="pt-BR" sz="1800" kern="1200" dirty="0">
              <a:solidFill>
                <a:srgbClr val="002060"/>
              </a:solidFill>
              <a:latin typeface="+mn-lt"/>
            </a:rPr>
            <a:t>(271 pacientes)</a:t>
          </a:r>
        </a:p>
      </dsp:txBody>
      <dsp:txXfrm>
        <a:off x="1707848" y="677565"/>
        <a:ext cx="4012334" cy="1283946"/>
      </dsp:txXfrm>
    </dsp:sp>
    <dsp:sp modelId="{481A53CA-FD35-4D09-94AF-38FEE98887E6}">
      <dsp:nvSpPr>
        <dsp:cNvPr id="0" name=""/>
        <dsp:cNvSpPr/>
      </dsp:nvSpPr>
      <dsp:spPr>
        <a:xfrm>
          <a:off x="695406" y="3490209"/>
          <a:ext cx="1388849" cy="121349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852AD-98D6-4578-BAF5-49909B7E9501}">
      <dsp:nvSpPr>
        <dsp:cNvPr id="0" name=""/>
        <dsp:cNvSpPr/>
      </dsp:nvSpPr>
      <dsp:spPr>
        <a:xfrm>
          <a:off x="695406" y="3490209"/>
          <a:ext cx="1388849" cy="121349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FB11B-F59A-4D04-91E5-0FDB182C25B8}">
      <dsp:nvSpPr>
        <dsp:cNvPr id="0" name=""/>
        <dsp:cNvSpPr/>
      </dsp:nvSpPr>
      <dsp:spPr>
        <a:xfrm>
          <a:off x="981" y="3708637"/>
          <a:ext cx="2777698" cy="7766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  <a:latin typeface="+mn-lt"/>
            </a:rPr>
            <a:t>283 Malignos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70C0"/>
              </a:solidFill>
              <a:latin typeface="+mn-lt"/>
            </a:rPr>
            <a:t>ROM</a:t>
          </a:r>
        </a:p>
      </dsp:txBody>
      <dsp:txXfrm>
        <a:off x="981" y="3708637"/>
        <a:ext cx="2777698" cy="776633"/>
      </dsp:txXfrm>
    </dsp:sp>
    <dsp:sp modelId="{6CA60BA4-7FAF-4971-89D9-09F7610F65E2}">
      <dsp:nvSpPr>
        <dsp:cNvPr id="0" name=""/>
        <dsp:cNvSpPr/>
      </dsp:nvSpPr>
      <dsp:spPr>
        <a:xfrm>
          <a:off x="4572715" y="3496682"/>
          <a:ext cx="1902889" cy="119770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5A9E6-C2AA-437E-825E-E9A7D2C24EC6}">
      <dsp:nvSpPr>
        <dsp:cNvPr id="0" name=""/>
        <dsp:cNvSpPr/>
      </dsp:nvSpPr>
      <dsp:spPr>
        <a:xfrm>
          <a:off x="4572715" y="3496682"/>
          <a:ext cx="1902889" cy="119770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B7CB9-97C9-4ABE-A8FB-E5E89BB3A650}">
      <dsp:nvSpPr>
        <dsp:cNvPr id="0" name=""/>
        <dsp:cNvSpPr/>
      </dsp:nvSpPr>
      <dsp:spPr>
        <a:xfrm>
          <a:off x="3621270" y="3712269"/>
          <a:ext cx="3805779" cy="7665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  <a:latin typeface="+mn-lt"/>
            </a:rPr>
            <a:t>05 Falso-positivos (+1 NIFTP)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70C0"/>
              </a:solidFill>
              <a:latin typeface="+mn-lt"/>
            </a:rPr>
            <a:t>FREQ FALSO+</a:t>
          </a:r>
        </a:p>
      </dsp:txBody>
      <dsp:txXfrm>
        <a:off x="3621270" y="3712269"/>
        <a:ext cx="3805779" cy="76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812EC-45DF-AB8E-5975-BADE85D5C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635152-AC31-283F-54AA-10A82812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760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C6FC9-8607-94EA-3BE9-A338AEAD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0871C4-0B29-C770-1CEF-D4E2C9EE4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18F443-4892-7103-2436-FDE008845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435A8C-8DE2-D38B-A2BC-94C288C37811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130184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0CAE2DC-E905-EEF8-1216-A477FDE72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99773E-6E90-A6DF-3761-0AF6DBABBC0D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983517-3A5A-A316-49B0-A7CB4B5E7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F6601E-E4DA-E1CA-0352-662E5C60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BFF517-E2D0-8F62-741D-3F9A6BF7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D0380-87FE-A85B-6777-67FC3106BF70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163264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C09EBD-CE6E-447C-B7C9-7A07B1963985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5E16998-F6B1-39F9-219D-83364B62D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0BE305-659A-4530-8FC5-E2212557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D4307F-98AF-69AA-AB53-518D633E9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30A31-FBCC-5427-4A4F-85AAB26A2BA3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30408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16D35E-FEDD-86B4-712E-EEDCA600BABD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E2A7106-2B3B-DBF0-AC31-1B5CB406F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3F39D-E0C1-7350-44B6-C33090469D8A}"/>
              </a:ext>
            </a:extLst>
          </p:cNvPr>
          <p:cNvSpPr txBox="1"/>
          <p:nvPr userDrawn="1"/>
        </p:nvSpPr>
        <p:spPr>
          <a:xfrm>
            <a:off x="346418" y="6156294"/>
            <a:ext cx="9554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600" b="0" dirty="0">
              <a:solidFill>
                <a:srgbClr val="0071BA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442366-A6CC-1B23-5E8C-B06104C3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C41644-E81F-FBA1-5495-54C0825D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17160A-EB59-EBE2-C386-838D18CCE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12AB7-0595-75F7-E679-CA16B33656BA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396845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4BB706-5557-0455-702B-42ECE06CB20F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5C2E7C4-8BE1-1FC2-374F-EE6BF0858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6D95AD-F0AA-E519-E4EE-2AEB5187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18D927-0135-84F1-8CD0-CFE9E6A05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678060-0988-202F-E563-CB121547A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C7DC5C-2375-4EEA-37DE-AB304BBB4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40E759-5551-929B-5DDA-C783D890D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701E82-4F06-3AF4-6751-74EAE2615A4C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326320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268FB-9256-FD58-F936-29DBD39E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186F3-2111-4382-E14E-5BEFEDD35550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40243-D626-0170-7998-175153429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886498-7786-B939-4CD0-18BD673890B1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166022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17EC27-3F6C-DCE8-E43B-55ED86F6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224F8A-5E6A-45D0-B2D7-2F9B0EB2BA4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0841E-81DB-55FA-7CD7-931E9F5A2675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F73ADA-C534-02E8-C060-88EE533AD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F30608-1FD5-6231-F8EB-2541449F6B73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54953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E257F-72DB-7BB4-3EAC-F088CFA9946B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D2F8136-EE8B-8D64-357B-CBC9142BC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7B20E7-4DDA-D168-5C96-E9488F89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CC7CB0-2B0F-37E2-9048-00F35E0F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E7FEFD-CBE2-00A9-4082-A2F3F1C77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03133-20B3-DCA7-D32C-071E3DEF8485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422442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AA99F3-B8DA-2560-22AF-FA7C18478E0E}"/>
              </a:ext>
            </a:extLst>
          </p:cNvPr>
          <p:cNvSpPr/>
          <p:nvPr userDrawn="1"/>
        </p:nvSpPr>
        <p:spPr>
          <a:xfrm>
            <a:off x="0" y="5578764"/>
            <a:ext cx="12192000" cy="127923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AC99C9E-039A-4200-C307-6586A1754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636" y="5744152"/>
            <a:ext cx="2429920" cy="9773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526FF6-7A40-8424-097D-2B8BDB37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4234B4-377F-E120-1C26-B9BC0862D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C471B9-3DE5-F4CA-D9DA-B24B10A8E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5E456-A7E8-485C-9E5B-555036505FAF}"/>
              </a:ext>
            </a:extLst>
          </p:cNvPr>
          <p:cNvSpPr txBox="1"/>
          <p:nvPr userDrawn="1"/>
        </p:nvSpPr>
        <p:spPr>
          <a:xfrm>
            <a:off x="494200" y="5987549"/>
            <a:ext cx="82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315328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98C6F3-67C0-9BA3-DEF8-DD2132BA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7ADFD6-480E-7074-A4F3-79D3320B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4856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3504264" TargetMode="External"/><Relationship Id="rId2" Type="http://schemas.openxmlformats.org/officeDocument/2006/relationships/hyperlink" Target="https://www.ncbi.nlm.nih.gov/pubmed/3188343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ncbi.nlm.nih.gov/pubmed/32543764" TargetMode="External"/><Relationship Id="rId4" Type="http://schemas.openxmlformats.org/officeDocument/2006/relationships/hyperlink" Target="https://www.ncbi.nlm.nih.gov/pubmed/3065735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6B417B-F01E-AAAC-DA79-BECE192C8262}"/>
              </a:ext>
            </a:extLst>
          </p:cNvPr>
          <p:cNvSpPr/>
          <p:nvPr/>
        </p:nvSpPr>
        <p:spPr>
          <a:xfrm>
            <a:off x="502298" y="438230"/>
            <a:ext cx="11187404" cy="246183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D0C903-8E28-67B7-71A9-DB394075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08" y="674494"/>
            <a:ext cx="10885714" cy="2387600"/>
          </a:xfrm>
        </p:spPr>
        <p:txBody>
          <a:bodyPr anchor="t">
            <a:noAutofit/>
          </a:bodyPr>
          <a:lstStyle/>
          <a:p>
            <a:pPr algn="l"/>
            <a:r>
              <a:rPr lang="pt-BR" sz="4400" b="1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Correlação entre os exames citopatológico e histopatológico de pacientes estratificados como Bethesda V</a:t>
            </a:r>
            <a:br>
              <a:rPr lang="pt-BR" sz="4400" b="1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400" dirty="0">
              <a:solidFill>
                <a:srgbClr val="0071BA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A0186D-1EEA-18A6-CA10-B031ED78B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808" y="4107999"/>
            <a:ext cx="8829368" cy="1412414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rgbClr val="295D7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Dra. Fabiane Carvalho de Macedo, MD | Patologia INCA</a:t>
            </a:r>
          </a:p>
          <a:p>
            <a:pPr algn="l"/>
            <a:r>
              <a:rPr lang="pt-BR" sz="2000" dirty="0">
                <a:solidFill>
                  <a:srgbClr val="295D7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Dra. Fernanda Vaisman, MD, PhD | Endocrinologia INCA/UFRJ</a:t>
            </a:r>
          </a:p>
          <a:p>
            <a:pPr algn="l">
              <a:lnSpc>
                <a:spcPct val="105000"/>
              </a:lnSpc>
              <a:spcAft>
                <a:spcPts val="600"/>
              </a:spcAft>
            </a:pPr>
            <a:r>
              <a:rPr lang="pt-BR" sz="2000" dirty="0">
                <a:solidFill>
                  <a:srgbClr val="295D7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Dr. Ricardo Luiz c. Delfim, MD, PhD | Radiologia DASA</a:t>
            </a:r>
            <a:endParaRPr lang="pt-BR" sz="2000" dirty="0">
              <a:solidFill>
                <a:srgbClr val="295D7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7E756-3F0F-DCCB-E7BD-21CB6C4B2A17}"/>
              </a:ext>
            </a:extLst>
          </p:cNvPr>
          <p:cNvSpPr/>
          <p:nvPr/>
        </p:nvSpPr>
        <p:spPr>
          <a:xfrm>
            <a:off x="5355772" y="2108718"/>
            <a:ext cx="6484776" cy="95337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39D0A-33CD-736C-FCC0-A731D4F806D1}"/>
              </a:ext>
            </a:extLst>
          </p:cNvPr>
          <p:cNvSpPr txBox="1"/>
          <p:nvPr/>
        </p:nvSpPr>
        <p:spPr>
          <a:xfrm>
            <a:off x="5574790" y="2216412"/>
            <a:ext cx="565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possíveis características citológicas como fatores confundidores do diagnóstico</a:t>
            </a:r>
            <a:endParaRPr lang="pt-BR" dirty="0">
              <a:solidFill>
                <a:srgbClr val="0071B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008AB-A174-EF7B-85FE-9C6D22623DFD}"/>
              </a:ext>
            </a:extLst>
          </p:cNvPr>
          <p:cNvSpPr/>
          <p:nvPr/>
        </p:nvSpPr>
        <p:spPr>
          <a:xfrm>
            <a:off x="0" y="3583287"/>
            <a:ext cx="502298" cy="218303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CC21F5-D29C-7CB7-2C68-B4EF99C6EF50}"/>
              </a:ext>
            </a:extLst>
          </p:cNvPr>
          <p:cNvSpPr/>
          <p:nvPr/>
        </p:nvSpPr>
        <p:spPr>
          <a:xfrm>
            <a:off x="519404" y="3583287"/>
            <a:ext cx="133739" cy="2183031"/>
          </a:xfrm>
          <a:prstGeom prst="rect">
            <a:avLst/>
          </a:prstGeom>
          <a:solidFill>
            <a:srgbClr val="39B3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0CED0-CAAB-EC34-FAB5-8D20431BAFF8}"/>
              </a:ext>
            </a:extLst>
          </p:cNvPr>
          <p:cNvSpPr/>
          <p:nvPr/>
        </p:nvSpPr>
        <p:spPr>
          <a:xfrm>
            <a:off x="519404" y="438230"/>
            <a:ext cx="150819" cy="2461837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66DF69-7239-A1F5-803D-7E31F6A7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7621" y="4735697"/>
            <a:ext cx="3902081" cy="15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6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3">
            <a:extLst>
              <a:ext uri="{FF2B5EF4-FFF2-40B4-BE49-F238E27FC236}">
                <a16:creationId xmlns:a16="http://schemas.microsoft.com/office/drawing/2014/main" id="{09C46DF4-A62C-0D2B-4FF1-4BA6EAFC3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69007"/>
              </p:ext>
            </p:extLst>
          </p:nvPr>
        </p:nvGraphicFramePr>
        <p:xfrm>
          <a:off x="515318" y="365337"/>
          <a:ext cx="10541457" cy="5186153"/>
        </p:xfrm>
        <a:graphic>
          <a:graphicData uri="http://schemas.openxmlformats.org/drawingml/2006/table">
            <a:tbl>
              <a:tblPr firstRow="1" firstCol="1" bandRow="1"/>
              <a:tblGrid>
                <a:gridCol w="4678030">
                  <a:extLst>
                    <a:ext uri="{9D8B030D-6E8A-4147-A177-3AD203B41FA5}">
                      <a16:colId xmlns:a16="http://schemas.microsoft.com/office/drawing/2014/main" val="2137607688"/>
                    </a:ext>
                  </a:extLst>
                </a:gridCol>
                <a:gridCol w="1731655">
                  <a:extLst>
                    <a:ext uri="{9D8B030D-6E8A-4147-A177-3AD203B41FA5}">
                      <a16:colId xmlns:a16="http://schemas.microsoft.com/office/drawing/2014/main" val="1316874723"/>
                    </a:ext>
                  </a:extLst>
                </a:gridCol>
                <a:gridCol w="1649830">
                  <a:extLst>
                    <a:ext uri="{9D8B030D-6E8A-4147-A177-3AD203B41FA5}">
                      <a16:colId xmlns:a16="http://schemas.microsoft.com/office/drawing/2014/main" val="3041508508"/>
                    </a:ext>
                  </a:extLst>
                </a:gridCol>
                <a:gridCol w="2481942">
                  <a:extLst>
                    <a:ext uri="{9D8B030D-6E8A-4147-A177-3AD203B41FA5}">
                      <a16:colId xmlns:a16="http://schemas.microsoft.com/office/drawing/2014/main" val="2149896552"/>
                    </a:ext>
                  </a:extLst>
                </a:gridCol>
              </a:tblGrid>
              <a:tr h="63831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(SD)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(</a:t>
                      </a:r>
                      <a:r>
                        <a:rPr lang="en-US" sz="1800" b="1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min.max</a:t>
                      </a:r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6166140"/>
                  </a:ext>
                </a:extLst>
              </a:tr>
              <a:tr h="117168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Thyroid volume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Decreased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88.6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10780"/>
                  </a:ext>
                </a:extLst>
              </a:tr>
              <a:tr h="37163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FNA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23/278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048125"/>
                  </a:ext>
                </a:extLst>
              </a:tr>
              <a:tr h="143836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Bethesda I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Bethesda II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Bethesda III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Bethesda IV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Bethesda V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43.5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1107"/>
                  </a:ext>
                </a:extLst>
              </a:tr>
              <a:tr h="108278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Thyroid function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85.5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523733"/>
                  </a:ext>
                </a:extLst>
              </a:tr>
              <a:tr h="37163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 or US thyroiditis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pt-BR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23537"/>
                  </a:ext>
                </a:extLst>
              </a:tr>
            </a:tbl>
          </a:graphicData>
        </a:graphic>
      </p:graphicFrame>
      <p:sp>
        <p:nvSpPr>
          <p:cNvPr id="6" name="CaixaDeTexto 7">
            <a:extLst>
              <a:ext uri="{FF2B5EF4-FFF2-40B4-BE49-F238E27FC236}">
                <a16:creationId xmlns:a16="http://schemas.microsoft.com/office/drawing/2014/main" id="{5E8B3677-73CF-601C-15E3-E4F89420D67F}"/>
              </a:ext>
            </a:extLst>
          </p:cNvPr>
          <p:cNvSpPr txBox="1"/>
          <p:nvPr/>
        </p:nvSpPr>
        <p:spPr>
          <a:xfrm>
            <a:off x="515321" y="196060"/>
            <a:ext cx="6410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Table 1.</a:t>
            </a:r>
            <a:r>
              <a:rPr lang="en-US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General characteristics of patients (271) and nodules (289)</a:t>
            </a:r>
            <a:endParaRPr lang="pt-BR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6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7A9868F-1F51-EFBD-56EA-B203AED10F4D}"/>
              </a:ext>
            </a:extLst>
          </p:cNvPr>
          <p:cNvSpPr txBox="1"/>
          <p:nvPr/>
        </p:nvSpPr>
        <p:spPr>
          <a:xfrm>
            <a:off x="8821373" y="310373"/>
            <a:ext cx="3216299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16 Critérios Citoarquiteturais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01D35B8-6A71-9086-A32F-4673EDED2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10263"/>
              </p:ext>
            </p:extLst>
          </p:nvPr>
        </p:nvGraphicFramePr>
        <p:xfrm>
          <a:off x="515320" y="975359"/>
          <a:ext cx="7546329" cy="4461386"/>
        </p:xfrm>
        <a:graphic>
          <a:graphicData uri="http://schemas.openxmlformats.org/drawingml/2006/table">
            <a:tbl>
              <a:tblPr firstRow="1" firstCol="1" bandRow="1"/>
              <a:tblGrid>
                <a:gridCol w="3944713">
                  <a:extLst>
                    <a:ext uri="{9D8B030D-6E8A-4147-A177-3AD203B41FA5}">
                      <a16:colId xmlns:a16="http://schemas.microsoft.com/office/drawing/2014/main" val="3595391497"/>
                    </a:ext>
                  </a:extLst>
                </a:gridCol>
                <a:gridCol w="1744824">
                  <a:extLst>
                    <a:ext uri="{9D8B030D-6E8A-4147-A177-3AD203B41FA5}">
                      <a16:colId xmlns:a16="http://schemas.microsoft.com/office/drawing/2014/main" val="332173345"/>
                    </a:ext>
                  </a:extLst>
                </a:gridCol>
                <a:gridCol w="1856792">
                  <a:extLst>
                    <a:ext uri="{9D8B030D-6E8A-4147-A177-3AD203B41FA5}">
                      <a16:colId xmlns:a16="http://schemas.microsoft.com/office/drawing/2014/main" val="2545015930"/>
                    </a:ext>
                  </a:extLst>
                </a:gridCol>
              </a:tblGrid>
              <a:tr h="28002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indent="0"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730667"/>
                  </a:ext>
                </a:extLst>
              </a:tr>
              <a:tr h="2799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Papillary and/or monolayer arrangement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52.9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131603"/>
                  </a:ext>
                </a:extLst>
              </a:tr>
              <a:tr h="2143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Nuclear enlargement and overlap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239065"/>
                  </a:ext>
                </a:extLst>
              </a:tr>
              <a:tr h="2099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Irregular or oval nuclei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209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72.3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574635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Grooves</a:t>
                      </a:r>
                      <a:endParaRPr lang="pt-BR" sz="1600" b="1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93.1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6286236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Pseudoinclusions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221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76.5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290908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Nuclear clearing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6518316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Micronucleoli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27.7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8350198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Psammoma bodies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156863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Multinucleated cells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461709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Swirls/cartwheel patterns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9429549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Presence of colloid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748414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Thick nuclear membranes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10888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Oncocytic</a:t>
                      </a: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metaplasia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715774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Hobnail cells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6926049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Squamoid</a:t>
                      </a: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metaplasia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546289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Histiocytoid cells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482875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*Associated lymphocytic thyroiditis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marR="612140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791845" indent="0" algn="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763533"/>
                  </a:ext>
                </a:extLst>
              </a:tr>
            </a:tbl>
          </a:graphicData>
        </a:graphic>
      </p:graphicFrame>
      <p:sp>
        <p:nvSpPr>
          <p:cNvPr id="2" name="CaixaDeTexto 7">
            <a:extLst>
              <a:ext uri="{FF2B5EF4-FFF2-40B4-BE49-F238E27FC236}">
                <a16:creationId xmlns:a16="http://schemas.microsoft.com/office/drawing/2014/main" id="{3AF651BC-D9E8-8DC3-2759-8A0E07810663}"/>
              </a:ext>
            </a:extLst>
          </p:cNvPr>
          <p:cNvSpPr txBox="1"/>
          <p:nvPr/>
        </p:nvSpPr>
        <p:spPr>
          <a:xfrm>
            <a:off x="515321" y="515502"/>
            <a:ext cx="8397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Table 2.</a:t>
            </a:r>
            <a:r>
              <a:rPr lang="en-US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Frequency of cyto-morphological features of 289 Bethesda V/SFM nodules</a:t>
            </a:r>
            <a:endParaRPr lang="pt-BR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DAC1F878-11B5-3EF8-4AA8-6BB7D686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8062" y="555180"/>
            <a:ext cx="317011" cy="3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9AC9182-B898-C10E-71D0-9C5F30F3B510}"/>
              </a:ext>
            </a:extLst>
          </p:cNvPr>
          <p:cNvSpPr txBox="1"/>
          <p:nvPr/>
        </p:nvSpPr>
        <p:spPr>
          <a:xfrm>
            <a:off x="547123" y="252282"/>
            <a:ext cx="10062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0020" algn="ctr"/>
                <a:tab pos="5400040" algn="r"/>
              </a:tabLst>
            </a:pPr>
            <a:r>
              <a:rPr lang="en-US" b="1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Tabela 3.</a:t>
            </a:r>
            <a:r>
              <a:rPr lang="en-US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Associação das características citológicas com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malignidade</a:t>
            </a:r>
            <a:endParaRPr lang="pt-BR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5">
            <a:extLst>
              <a:ext uri="{FF2B5EF4-FFF2-40B4-BE49-F238E27FC236}">
                <a16:creationId xmlns:a16="http://schemas.microsoft.com/office/drawing/2014/main" id="{DF9E68D4-EA5E-E111-E8D7-48BF82F5B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1151"/>
              </p:ext>
            </p:extLst>
          </p:nvPr>
        </p:nvGraphicFramePr>
        <p:xfrm>
          <a:off x="519130" y="700861"/>
          <a:ext cx="10378051" cy="4867239"/>
        </p:xfrm>
        <a:graphic>
          <a:graphicData uri="http://schemas.openxmlformats.org/drawingml/2006/table">
            <a:tbl>
              <a:tblPr firstRow="1" firstCol="1" bandRow="1"/>
              <a:tblGrid>
                <a:gridCol w="3834644">
                  <a:extLst>
                    <a:ext uri="{9D8B030D-6E8A-4147-A177-3AD203B41FA5}">
                      <a16:colId xmlns:a16="http://schemas.microsoft.com/office/drawing/2014/main" val="223937385"/>
                    </a:ext>
                  </a:extLst>
                </a:gridCol>
                <a:gridCol w="1976666">
                  <a:extLst>
                    <a:ext uri="{9D8B030D-6E8A-4147-A177-3AD203B41FA5}">
                      <a16:colId xmlns:a16="http://schemas.microsoft.com/office/drawing/2014/main" val="2626691039"/>
                    </a:ext>
                  </a:extLst>
                </a:gridCol>
                <a:gridCol w="1216836">
                  <a:extLst>
                    <a:ext uri="{9D8B030D-6E8A-4147-A177-3AD203B41FA5}">
                      <a16:colId xmlns:a16="http://schemas.microsoft.com/office/drawing/2014/main" val="1938257472"/>
                    </a:ext>
                  </a:extLst>
                </a:gridCol>
                <a:gridCol w="930556">
                  <a:extLst>
                    <a:ext uri="{9D8B030D-6E8A-4147-A177-3AD203B41FA5}">
                      <a16:colId xmlns:a16="http://schemas.microsoft.com/office/drawing/2014/main" val="2514797803"/>
                    </a:ext>
                  </a:extLst>
                </a:gridCol>
                <a:gridCol w="1301235">
                  <a:extLst>
                    <a:ext uri="{9D8B030D-6E8A-4147-A177-3AD203B41FA5}">
                      <a16:colId xmlns:a16="http://schemas.microsoft.com/office/drawing/2014/main" val="1936240501"/>
                    </a:ext>
                  </a:extLst>
                </a:gridCol>
                <a:gridCol w="1118114">
                  <a:extLst>
                    <a:ext uri="{9D8B030D-6E8A-4147-A177-3AD203B41FA5}">
                      <a16:colId xmlns:a16="http://schemas.microsoft.com/office/drawing/2014/main" val="1720751107"/>
                    </a:ext>
                  </a:extLst>
                </a:gridCol>
              </a:tblGrid>
              <a:tr h="3195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Cytological features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Malignant=283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Benign=6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35685"/>
                  </a:ext>
                </a:extLst>
              </a:tr>
              <a:tr h="3960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Papillary and/or monolayer arrangement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156189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enlargement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overlap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0745017"/>
                  </a:ext>
                </a:extLst>
              </a:tr>
              <a:tr h="461076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 </a:t>
                      </a:r>
                      <a:r>
                        <a:rPr lang="pt-BR" sz="1600" b="1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pt-BR" sz="16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oval </a:t>
                      </a:r>
                      <a:r>
                        <a:rPr lang="pt-BR" sz="1600" b="1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nuclei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 (1.2-26.2)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689254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Grooves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6340035"/>
                  </a:ext>
                </a:extLst>
              </a:tr>
              <a:tr h="246700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Pseudoinclusions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8619370"/>
                  </a:ext>
                </a:extLst>
              </a:tr>
              <a:tr h="239275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 Clearing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485759"/>
                  </a:ext>
                </a:extLst>
              </a:tr>
              <a:tr h="240676">
                <a:tc>
                  <a:txBody>
                    <a:bodyPr/>
                    <a:lstStyle/>
                    <a:p>
                      <a:r>
                        <a:rPr lang="pt-BR" sz="1600" b="1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Micronucleoli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13.8 (7-20.9)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6242477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Psammoma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bodies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473520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Multinucleated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0117634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Swirls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cartwheel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patterns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1512049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Presence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colloid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244450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Thick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nuclear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membranes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4823889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Oncocytic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metaplasia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8974313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Hobnail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317097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Squamoid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metaplasia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0.870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292453"/>
                  </a:ext>
                </a:extLst>
              </a:tr>
              <a:tr h="230538">
                <a:tc>
                  <a:txBody>
                    <a:bodyPr/>
                    <a:lstStyle/>
                    <a:p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Histiocytoid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086474"/>
                  </a:ext>
                </a:extLst>
              </a:tr>
              <a:tr h="104593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*Associated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cytologic</a:t>
                      </a:r>
                      <a:r>
                        <a:rPr lang="pt-BR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thyroiditis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ctr"/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75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7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7">
            <a:extLst>
              <a:ext uri="{FF2B5EF4-FFF2-40B4-BE49-F238E27FC236}">
                <a16:creationId xmlns:a16="http://schemas.microsoft.com/office/drawing/2014/main" id="{8F5ABDC9-7D63-F02D-A1F4-58CE2EA67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67055"/>
              </p:ext>
            </p:extLst>
          </p:nvPr>
        </p:nvGraphicFramePr>
        <p:xfrm>
          <a:off x="538181" y="913161"/>
          <a:ext cx="7539020" cy="4662453"/>
        </p:xfrm>
        <a:graphic>
          <a:graphicData uri="http://schemas.openxmlformats.org/drawingml/2006/table">
            <a:tbl>
              <a:tblPr firstRow="1" firstCol="1" bandRow="1"/>
              <a:tblGrid>
                <a:gridCol w="4236102">
                  <a:extLst>
                    <a:ext uri="{9D8B030D-6E8A-4147-A177-3AD203B41FA5}">
                      <a16:colId xmlns:a16="http://schemas.microsoft.com/office/drawing/2014/main" val="2480908784"/>
                    </a:ext>
                  </a:extLst>
                </a:gridCol>
                <a:gridCol w="1905441">
                  <a:extLst>
                    <a:ext uri="{9D8B030D-6E8A-4147-A177-3AD203B41FA5}">
                      <a16:colId xmlns:a16="http://schemas.microsoft.com/office/drawing/2014/main" val="2109650038"/>
                    </a:ext>
                  </a:extLst>
                </a:gridCol>
                <a:gridCol w="1397477">
                  <a:extLst>
                    <a:ext uri="{9D8B030D-6E8A-4147-A177-3AD203B41FA5}">
                      <a16:colId xmlns:a16="http://schemas.microsoft.com/office/drawing/2014/main" val="1819620163"/>
                    </a:ext>
                  </a:extLst>
                </a:gridCol>
              </a:tblGrid>
              <a:tr h="201813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709770"/>
                  </a:ext>
                </a:extLst>
              </a:tr>
              <a:tr h="1233362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Echogenicit</a:t>
                      </a: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Hyperechoic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Isoechoic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Mild Hypoechoic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Mod/Markedly hypoechoic</a:t>
                      </a:r>
                      <a:endParaRPr lang="pt-BR" sz="1600" b="1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61.6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152020"/>
                  </a:ext>
                </a:extLst>
              </a:tr>
              <a:tr h="105034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Nature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Solid</a:t>
                      </a:r>
                      <a:endParaRPr lang="pt-BR" sz="1600" b="1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Mixed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Cystic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97.2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21204"/>
                  </a:ext>
                </a:extLst>
              </a:tr>
              <a:tr h="852199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0158"/>
                  </a:ext>
                </a:extLst>
              </a:tr>
              <a:tr h="1059519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Halo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Thick and irregular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89.3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182355"/>
                  </a:ext>
                </a:extLst>
              </a:tr>
            </a:tbl>
          </a:graphicData>
        </a:graphic>
      </p:graphicFrame>
      <p:sp>
        <p:nvSpPr>
          <p:cNvPr id="6" name="CaixaDeTexto 6">
            <a:extLst>
              <a:ext uri="{FF2B5EF4-FFF2-40B4-BE49-F238E27FC236}">
                <a16:creationId xmlns:a16="http://schemas.microsoft.com/office/drawing/2014/main" id="{E5BFE6B5-E7ED-7DCB-0783-C08E06FA1311}"/>
              </a:ext>
            </a:extLst>
          </p:cNvPr>
          <p:cNvSpPr txBox="1"/>
          <p:nvPr/>
        </p:nvSpPr>
        <p:spPr>
          <a:xfrm>
            <a:off x="547123" y="438899"/>
            <a:ext cx="10062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0020" algn="ctr"/>
                <a:tab pos="5400040" algn="r"/>
              </a:tabLst>
            </a:pPr>
            <a:r>
              <a:rPr lang="en-US" b="1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Tabela 4.</a:t>
            </a:r>
            <a:r>
              <a:rPr lang="en-US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Características USG dos nódulos</a:t>
            </a:r>
            <a:endParaRPr lang="pt-BR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3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FC1C79-9FD3-570C-78AB-CED358BD58BD}"/>
              </a:ext>
            </a:extLst>
          </p:cNvPr>
          <p:cNvSpPr txBox="1"/>
          <p:nvPr/>
        </p:nvSpPr>
        <p:spPr>
          <a:xfrm>
            <a:off x="8383362" y="2417361"/>
            <a:ext cx="286308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pt-BR" sz="1400" b="1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pt-BR" sz="140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pt-BR" sz="1400" dirty="0" err="1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pt-BR" sz="140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400" dirty="0" err="1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pt-BR" sz="140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Delfim</a:t>
            </a:r>
            <a:r>
              <a:rPr lang="en-US" sz="10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RLC, </a:t>
            </a:r>
            <a:r>
              <a:rPr lang="en-US" sz="10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Veiga</a:t>
            </a:r>
            <a:r>
              <a:rPr lang="en-US" sz="10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LCGd</a:t>
            </a:r>
            <a:r>
              <a:rPr lang="en-US" sz="10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Vidal APA, Lopes FPPL, </a:t>
            </a:r>
            <a:r>
              <a:rPr lang="en-US" sz="10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Vaisman</a:t>
            </a:r>
            <a:r>
              <a:rPr lang="en-US" sz="10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M, Teixeira </a:t>
            </a:r>
            <a:r>
              <a:rPr lang="en-US" sz="1000" kern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PdFDS</a:t>
            </a:r>
            <a:r>
              <a:rPr lang="en-US" sz="10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Likelihood of malignancy in thyroid nodules according to a proposed thyroid imaging reporting and data system (TI-RADS) classification merging suspicious and benign ultrasound features. Archives of Endocrinology and Metabolism 2017;61:211–221</a:t>
            </a:r>
            <a:endParaRPr lang="pt-BR" sz="1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700020" algn="ctr"/>
                <a:tab pos="5400040" algn="r"/>
              </a:tabLst>
            </a:pPr>
            <a:r>
              <a:rPr lang="en-US" sz="1400" b="1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possible to have more than one feature in the same nodule.</a:t>
            </a:r>
            <a:endParaRPr lang="pt-BR" sz="1400" dirty="0">
              <a:solidFill>
                <a:srgbClr val="295D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CF9057EA-BD5E-FB69-5897-821965991814}"/>
              </a:ext>
            </a:extLst>
          </p:cNvPr>
          <p:cNvSpPr txBox="1"/>
          <p:nvPr/>
        </p:nvSpPr>
        <p:spPr>
          <a:xfrm>
            <a:off x="547123" y="438899"/>
            <a:ext cx="10062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0020" algn="ctr"/>
                <a:tab pos="5400040" algn="r"/>
              </a:tabLst>
            </a:pPr>
            <a:r>
              <a:rPr lang="en-US" b="1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Tabela 4.</a:t>
            </a:r>
            <a:r>
              <a:rPr lang="en-US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Características USG dos nódulos (cont.)</a:t>
            </a:r>
            <a:endParaRPr lang="pt-BR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a 2">
            <a:extLst>
              <a:ext uri="{FF2B5EF4-FFF2-40B4-BE49-F238E27FC236}">
                <a16:creationId xmlns:a16="http://schemas.microsoft.com/office/drawing/2014/main" id="{A647A599-2537-362C-7AA0-15C7BD65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44600"/>
              </p:ext>
            </p:extLst>
          </p:nvPr>
        </p:nvGraphicFramePr>
        <p:xfrm>
          <a:off x="538182" y="903830"/>
          <a:ext cx="7539020" cy="4689056"/>
        </p:xfrm>
        <a:graphic>
          <a:graphicData uri="http://schemas.openxmlformats.org/drawingml/2006/table">
            <a:tbl>
              <a:tblPr firstRow="1" firstCol="1" bandRow="1"/>
              <a:tblGrid>
                <a:gridCol w="4236102">
                  <a:extLst>
                    <a:ext uri="{9D8B030D-6E8A-4147-A177-3AD203B41FA5}">
                      <a16:colId xmlns:a16="http://schemas.microsoft.com/office/drawing/2014/main" val="3128858957"/>
                    </a:ext>
                  </a:extLst>
                </a:gridCol>
                <a:gridCol w="1905441">
                  <a:extLst>
                    <a:ext uri="{9D8B030D-6E8A-4147-A177-3AD203B41FA5}">
                      <a16:colId xmlns:a16="http://schemas.microsoft.com/office/drawing/2014/main" val="260837892"/>
                    </a:ext>
                  </a:extLst>
                </a:gridCol>
                <a:gridCol w="1397477">
                  <a:extLst>
                    <a:ext uri="{9D8B030D-6E8A-4147-A177-3AD203B41FA5}">
                      <a16:colId xmlns:a16="http://schemas.microsoft.com/office/drawing/2014/main" val="1376821661"/>
                    </a:ext>
                  </a:extLst>
                </a:gridCol>
              </a:tblGrid>
              <a:tr h="257741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8120"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420864"/>
                  </a:ext>
                </a:extLst>
              </a:tr>
              <a:tr h="696706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Limits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Defined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Ill-defined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258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31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89.3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827896"/>
                  </a:ext>
                </a:extLst>
              </a:tr>
              <a:tr h="244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Extrathyroidal extension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38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828125"/>
                  </a:ext>
                </a:extLst>
              </a:tr>
              <a:tr h="200689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Hyperechogenic foci </a:t>
                      </a:r>
                      <a:r>
                        <a:rPr lang="en-US" sz="1600" b="1" baseline="300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 b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Microcalcification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Macrocalcification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Egg shell calcification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Colloid crystals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Unspecific hyperechoic spots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Peripheral calcification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41.9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043473"/>
                  </a:ext>
                </a:extLst>
              </a:tr>
              <a:tr h="1482817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TI-RADS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295D7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 b="1" dirty="0">
                        <a:solidFill>
                          <a:srgbClr val="295D7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68.2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18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1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2CDE54-552E-E308-0786-E10560CF7068}"/>
              </a:ext>
            </a:extLst>
          </p:cNvPr>
          <p:cNvSpPr txBox="1"/>
          <p:nvPr/>
        </p:nvSpPr>
        <p:spPr>
          <a:xfrm>
            <a:off x="1036407" y="4894696"/>
            <a:ext cx="10005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00020" algn="ctr"/>
                <a:tab pos="5400040" algn="r"/>
              </a:tabLs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NH= nodular hyperplasia; Thy= thyroiditis; FA= follicular adenoma; NIFTP= noninvasive follicular thyroid neoplasm with papillary-like nuclear features; OCH= </a:t>
            </a:r>
            <a:r>
              <a:rPr lang="en-US" sz="1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oncocytic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 hyperplasia.</a:t>
            </a:r>
            <a:endParaRPr lang="pt-B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93C928-5464-9AC8-797A-88B405B8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602"/>
          <a:stretch/>
        </p:blipFill>
        <p:spPr>
          <a:xfrm>
            <a:off x="1036407" y="1128784"/>
            <a:ext cx="10119185" cy="3601403"/>
          </a:xfrm>
          <a:prstGeom prst="rect">
            <a:avLst/>
          </a:prstGeom>
        </p:spPr>
      </p:pic>
      <p:sp>
        <p:nvSpPr>
          <p:cNvPr id="2" name="CaixaDeTexto 6">
            <a:extLst>
              <a:ext uri="{FF2B5EF4-FFF2-40B4-BE49-F238E27FC236}">
                <a16:creationId xmlns:a16="http://schemas.microsoft.com/office/drawing/2014/main" id="{C23DE69E-1242-B80D-EEDC-E4AB5E6B6322}"/>
              </a:ext>
            </a:extLst>
          </p:cNvPr>
          <p:cNvSpPr txBox="1"/>
          <p:nvPr/>
        </p:nvSpPr>
        <p:spPr>
          <a:xfrm>
            <a:off x="547123" y="438899"/>
            <a:ext cx="10062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0020" algn="ctr"/>
                <a:tab pos="5400040" algn="r"/>
              </a:tabLst>
            </a:pPr>
            <a:r>
              <a:rPr lang="en-US" b="1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Tabela 5.</a:t>
            </a:r>
            <a:r>
              <a:rPr lang="en-US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Características dos falso-positivos</a:t>
            </a:r>
            <a:endParaRPr lang="pt-BR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9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CB2ACFF-9249-03DC-75A5-D0F4C39067C2}"/>
              </a:ext>
            </a:extLst>
          </p:cNvPr>
          <p:cNvSpPr txBox="1">
            <a:spLocks/>
          </p:cNvSpPr>
          <p:nvPr/>
        </p:nvSpPr>
        <p:spPr>
          <a:xfrm>
            <a:off x="930292" y="893674"/>
            <a:ext cx="8086708" cy="437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2000" b="1" dirty="0">
                <a:solidFill>
                  <a:srgbClr val="295D7A"/>
                </a:solidFill>
              </a:rPr>
              <a:t>Características Cito mais frequentes: </a:t>
            </a:r>
          </a:p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2000" dirty="0">
                <a:solidFill>
                  <a:srgbClr val="002060"/>
                </a:solidFill>
              </a:rPr>
              <a:t>Fendas nucleares	(93,1%)		</a:t>
            </a:r>
            <a:r>
              <a:rPr lang="pt-BR" sz="2000" kern="0" dirty="0">
                <a:solidFill>
                  <a:srgbClr val="002060"/>
                </a:solidFill>
                <a:ea typeface="Times New Roman" panose="02020603050405020304" pitchFamily="18" charset="0"/>
              </a:rPr>
              <a:t>Núcleos irregulares ou ovais (72,3%)</a:t>
            </a:r>
            <a:endParaRPr lang="pt-BR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2000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Pseudoinclusões</a:t>
            </a:r>
            <a:r>
              <a:rPr lang="pt-BR" sz="20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	(76,5%)		Arranjo papilar ou monocamada (52,9%)</a:t>
            </a:r>
          </a:p>
          <a:p>
            <a:pPr>
              <a:lnSpc>
                <a:spcPct val="100000"/>
              </a:lnSpc>
              <a:buClr>
                <a:srgbClr val="0071BA"/>
              </a:buClr>
              <a:buFontTx/>
              <a:buChar char="-"/>
            </a:pPr>
            <a:r>
              <a:rPr lang="pt-BR" sz="2000" kern="0" dirty="0">
                <a:solidFill>
                  <a:srgbClr val="002060"/>
                </a:solidFill>
                <a:ea typeface="Times New Roman" panose="02020603050405020304" pitchFamily="18" charset="0"/>
              </a:rPr>
              <a:t>Entre estas, apenas núcleos irregulares ou ovais foi estatisticamente significante.</a:t>
            </a:r>
          </a:p>
          <a:p>
            <a:pPr>
              <a:lnSpc>
                <a:spcPct val="100000"/>
              </a:lnSpc>
              <a:buClr>
                <a:srgbClr val="0071BA"/>
              </a:buClr>
              <a:buFontTx/>
              <a:buChar char="-"/>
            </a:pPr>
            <a:endParaRPr lang="pt-BR" sz="2000" kern="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Tireoidite não foi uma causa importante de casos falso-positivos nos exames citopatológicos nesta coorte (4 cito e 7 </a:t>
            </a:r>
            <a:r>
              <a:rPr lang="pt-BR" sz="2000" kern="0" dirty="0" err="1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histo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 condições </a:t>
            </a:r>
            <a:r>
              <a:rPr lang="pt-BR" sz="2000" kern="0" dirty="0" err="1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mimetizadoras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dos critérios diagnósticos de CA papilífero foram</a:t>
            </a:r>
            <a:r>
              <a:rPr lang="pt-BR" sz="2000" kern="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pt-BR" sz="2000" kern="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Hiperplasia nodular, Adenoma folicular, NIFTP, Tireoidite, Hiperplasia de células </a:t>
            </a:r>
            <a:r>
              <a:rPr lang="pt-BR" sz="2000" kern="0" dirty="0" err="1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Oncocíticas</a:t>
            </a:r>
            <a:r>
              <a:rPr lang="pt-BR" sz="2000" kern="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Thyroid cancer - Wikipedia">
            <a:extLst>
              <a:ext uri="{FF2B5EF4-FFF2-40B4-BE49-F238E27FC236}">
                <a16:creationId xmlns:a16="http://schemas.microsoft.com/office/drawing/2014/main" id="{6BE2A3C8-495E-82DB-9490-FF14B941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01" y="2472608"/>
            <a:ext cx="2876262" cy="21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EF94146-4F95-5299-61F7-EB7AA2BA9C4A}"/>
              </a:ext>
            </a:extLst>
          </p:cNvPr>
          <p:cNvSpPr txBox="1"/>
          <p:nvPr/>
        </p:nvSpPr>
        <p:spPr>
          <a:xfrm>
            <a:off x="9017000" y="4577940"/>
            <a:ext cx="104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</a:rPr>
              <a:t>HE 400X</a:t>
            </a:r>
          </a:p>
        </p:txBody>
      </p:sp>
    </p:spTree>
    <p:extLst>
      <p:ext uri="{BB962C8B-B14F-4D97-AF65-F5344CB8AC3E}">
        <p14:creationId xmlns:p14="http://schemas.microsoft.com/office/powerpoint/2010/main" val="130292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C89BEF3A-23F1-D80C-F24F-E69B4D2740D0}"/>
              </a:ext>
            </a:extLst>
          </p:cNvPr>
          <p:cNvSpPr txBox="1">
            <a:spLocks/>
          </p:cNvSpPr>
          <p:nvPr/>
        </p:nvSpPr>
        <p:spPr>
          <a:xfrm>
            <a:off x="8056830" y="1327360"/>
            <a:ext cx="9043831" cy="40410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4BB2097-35EC-896F-C98A-5D9EEA130CD2}"/>
              </a:ext>
            </a:extLst>
          </p:cNvPr>
          <p:cNvSpPr txBox="1">
            <a:spLocks/>
          </p:cNvSpPr>
          <p:nvPr/>
        </p:nvSpPr>
        <p:spPr>
          <a:xfrm>
            <a:off x="930292" y="1597255"/>
            <a:ext cx="9371948" cy="1930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Presença de </a:t>
            </a:r>
            <a:r>
              <a:rPr lang="pt-BR" sz="2000" b="1" kern="0" dirty="0">
                <a:solidFill>
                  <a:srgbClr val="0071B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micronucléolos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 </a:t>
            </a:r>
            <a:r>
              <a:rPr lang="pt-BR" sz="2000" b="1" kern="0" dirty="0">
                <a:solidFill>
                  <a:srgbClr val="0071B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irregularidade nuclear 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foram as características com significância estatística para a predição de malignidade na citopatologia, nesta coorte CB V/SM;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Frequência de </a:t>
            </a:r>
            <a:r>
              <a:rPr lang="pt-BR" sz="2000" b="1" kern="0" dirty="0">
                <a:solidFill>
                  <a:srgbClr val="0071B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2% de exames falso-positivos 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nesta coorte CB V/SM;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kern="0" dirty="0">
                <a:solidFill>
                  <a:srgbClr val="0071B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RM de 98%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comparável ou superior aos valores da literatura e semelhante à CB VI/M.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6DC4F-F016-B55D-6FE4-FE3C1187CAB3}"/>
              </a:ext>
            </a:extLst>
          </p:cNvPr>
          <p:cNvSpPr/>
          <p:nvPr/>
        </p:nvSpPr>
        <p:spPr>
          <a:xfrm>
            <a:off x="371670" y="307602"/>
            <a:ext cx="11543522" cy="65345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9C96E-9C8A-2034-A16D-350C4EED01B1}"/>
              </a:ext>
            </a:extLst>
          </p:cNvPr>
          <p:cNvSpPr/>
          <p:nvPr/>
        </p:nvSpPr>
        <p:spPr>
          <a:xfrm>
            <a:off x="388777" y="307602"/>
            <a:ext cx="122412" cy="653452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6DD709AF-78BE-F34E-F61B-777935A8174A}"/>
              </a:ext>
            </a:extLst>
          </p:cNvPr>
          <p:cNvSpPr txBox="1">
            <a:spLocks/>
          </p:cNvSpPr>
          <p:nvPr/>
        </p:nvSpPr>
        <p:spPr>
          <a:xfrm>
            <a:off x="659704" y="307602"/>
            <a:ext cx="2266376" cy="536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3200" b="1" dirty="0">
                <a:solidFill>
                  <a:srgbClr val="295D7A"/>
                </a:solidFill>
              </a:rPr>
              <a:t>Conclusão</a:t>
            </a:r>
            <a:endParaRPr lang="pt-BR" sz="3200" b="1" kern="0" dirty="0">
              <a:solidFill>
                <a:srgbClr val="295D7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600" b="1" dirty="0">
              <a:solidFill>
                <a:srgbClr val="295D7A"/>
              </a:solidFill>
            </a:endParaRPr>
          </a:p>
        </p:txBody>
      </p:sp>
      <p:pic>
        <p:nvPicPr>
          <p:cNvPr id="8" name="Picture 4" descr="A close-up of a microscope slide&#10;&#10;Description automatically generated">
            <a:extLst>
              <a:ext uri="{FF2B5EF4-FFF2-40B4-BE49-F238E27FC236}">
                <a16:creationId xmlns:a16="http://schemas.microsoft.com/office/drawing/2014/main" id="{F524BB2F-AEDD-4DFC-A047-889B9CEB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70" y="3706320"/>
            <a:ext cx="2918291" cy="1649961"/>
          </a:xfrm>
          <a:prstGeom prst="rect">
            <a:avLst/>
          </a:prstGeom>
        </p:spPr>
      </p:pic>
      <p:pic>
        <p:nvPicPr>
          <p:cNvPr id="9" name="Picture 5" descr="A microscope view of a blue cell&#10;&#10;Description automatically generated">
            <a:extLst>
              <a:ext uri="{FF2B5EF4-FFF2-40B4-BE49-F238E27FC236}">
                <a16:creationId xmlns:a16="http://schemas.microsoft.com/office/drawing/2014/main" id="{F5279D3B-DA7F-2A07-1291-43599DBE2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5"/>
          <a:stretch/>
        </p:blipFill>
        <p:spPr bwMode="auto">
          <a:xfrm>
            <a:off x="6096000" y="3703394"/>
            <a:ext cx="2407919" cy="1649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277083C-8D11-90CD-943C-DCD662195BA4}"/>
              </a:ext>
            </a:extLst>
          </p:cNvPr>
          <p:cNvSpPr txBox="1"/>
          <p:nvPr/>
        </p:nvSpPr>
        <p:spPr>
          <a:xfrm>
            <a:off x="6468109" y="5302321"/>
            <a:ext cx="166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rgbClr val="002060"/>
                </a:solidFill>
              </a:rPr>
              <a:t>Papanicolaou</a:t>
            </a:r>
            <a:r>
              <a:rPr lang="pt-BR" sz="1200" dirty="0">
                <a:solidFill>
                  <a:srgbClr val="002060"/>
                </a:solidFill>
              </a:rPr>
              <a:t> 400X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664276-65E6-B13D-A08A-D8B31550851C}"/>
              </a:ext>
            </a:extLst>
          </p:cNvPr>
          <p:cNvSpPr txBox="1"/>
          <p:nvPr/>
        </p:nvSpPr>
        <p:spPr>
          <a:xfrm>
            <a:off x="2926080" y="5290521"/>
            <a:ext cx="166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rgbClr val="002060"/>
                </a:solidFill>
              </a:rPr>
              <a:t>Papanicolaou</a:t>
            </a:r>
            <a:r>
              <a:rPr lang="pt-BR" sz="1200" dirty="0">
                <a:solidFill>
                  <a:srgbClr val="002060"/>
                </a:solidFill>
              </a:rPr>
              <a:t> 400X</a:t>
            </a:r>
          </a:p>
        </p:txBody>
      </p:sp>
    </p:spTree>
    <p:extLst>
      <p:ext uri="{BB962C8B-B14F-4D97-AF65-F5344CB8AC3E}">
        <p14:creationId xmlns:p14="http://schemas.microsoft.com/office/powerpoint/2010/main" val="363352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9B82EE-BE82-92BE-7A24-811D098868DF}"/>
              </a:ext>
            </a:extLst>
          </p:cNvPr>
          <p:cNvSpPr txBox="1"/>
          <p:nvPr/>
        </p:nvSpPr>
        <p:spPr>
          <a:xfrm>
            <a:off x="1536700" y="424577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</a:rPr>
              <a:t>Variation in TBS outputs depends on different factors: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</a:rPr>
              <a:t>Institutions: reference center versus primary care; expertise of operator and reader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</a:rPr>
              <a:t>Geography: North America versus Asia, due to different practice patterns (</a:t>
            </a:r>
            <a:r>
              <a:rPr lang="en-US" sz="900" b="1" i="0" dirty="0">
                <a:solidFill>
                  <a:srgbClr val="0563C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Cancer </a:t>
            </a:r>
            <a:r>
              <a:rPr lang="en-US" sz="900" b="1" i="0" dirty="0" err="1">
                <a:solidFill>
                  <a:srgbClr val="0563C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Cytopathol</a:t>
            </a:r>
            <a:r>
              <a:rPr lang="en-US" sz="900" b="1" i="0" dirty="0">
                <a:solidFill>
                  <a:srgbClr val="00206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2020;128:238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</a:rPr>
              <a:t>Population: adults versus children (</a:t>
            </a:r>
            <a:r>
              <a:rPr lang="en-US" sz="900" b="1" i="0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Thyroid 2021;31:1203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</a:rPr>
              <a:t>Classification of noninvasive follicular thyroid neoplasm with papillary-like nuclear features (NIFTP) either as benign or malignant tumor (</a:t>
            </a:r>
            <a:r>
              <a:rPr lang="en-US" sz="900" b="1" i="0" dirty="0" err="1">
                <a:solidFill>
                  <a:srgbClr val="0563C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Endocr</a:t>
            </a:r>
            <a:r>
              <a:rPr lang="en-US" sz="900" b="1" i="0" dirty="0">
                <a:solidFill>
                  <a:srgbClr val="0563C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b="1" i="0" dirty="0" err="1">
                <a:solidFill>
                  <a:srgbClr val="0563C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</a:t>
            </a:r>
            <a:r>
              <a:rPr lang="en-US" sz="900" b="1" i="0" dirty="0">
                <a:solidFill>
                  <a:srgbClr val="00206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2019;25:49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</a:rPr>
              <a:t>All of the above explain differences between the model outputs implied by TBS and real world data reported in meta analysis studies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2060"/>
                </a:solidFill>
                <a:effectLst/>
              </a:rPr>
              <a:t>Ideally, local institutional metrics (especially ROM) should be calculated to adjust clinical decisions in a given hospital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400" b="1" i="0" dirty="0">
                <a:solidFill>
                  <a:srgbClr val="054F96"/>
                </a:solidFill>
                <a:effectLst/>
                <a:latin typeface="inherit"/>
                <a:hlinkClick r:id="rId5"/>
              </a:rPr>
              <a:t>Cancer </a:t>
            </a:r>
            <a:r>
              <a:rPr lang="en-US" sz="2400" b="1" i="0" dirty="0" err="1">
                <a:solidFill>
                  <a:srgbClr val="054F96"/>
                </a:solidFill>
                <a:effectLst/>
                <a:latin typeface="inherit"/>
                <a:hlinkClick r:id="rId5"/>
              </a:rPr>
              <a:t>Cytopathol</a:t>
            </a:r>
            <a:r>
              <a:rPr lang="en-US" sz="2400" b="1" i="0" dirty="0">
                <a:solidFill>
                  <a:srgbClr val="054F96"/>
                </a:solidFill>
                <a:effectLst/>
                <a:latin typeface="inherit"/>
                <a:hlinkClick r:id="rId5"/>
              </a:rPr>
              <a:t> 2020;128:917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6" name="Picture 2" descr="A microscope view of a human tissue&#10;&#10;Description automatically generated">
            <a:extLst>
              <a:ext uri="{FF2B5EF4-FFF2-40B4-BE49-F238E27FC236}">
                <a16:creationId xmlns:a16="http://schemas.microsoft.com/office/drawing/2014/main" id="{FE90AF4D-EF35-9705-DFD4-A2E94A565C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44" y="1195348"/>
            <a:ext cx="3490952" cy="349095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568C7B-DCD4-8822-AF71-EEC1FAD3C8EB}"/>
              </a:ext>
            </a:extLst>
          </p:cNvPr>
          <p:cNvSpPr txBox="1"/>
          <p:nvPr/>
        </p:nvSpPr>
        <p:spPr>
          <a:xfrm>
            <a:off x="8279988" y="4642056"/>
            <a:ext cx="104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</a:rPr>
              <a:t>HE 400X</a:t>
            </a:r>
          </a:p>
        </p:txBody>
      </p:sp>
    </p:spTree>
    <p:extLst>
      <p:ext uri="{BB962C8B-B14F-4D97-AF65-F5344CB8AC3E}">
        <p14:creationId xmlns:p14="http://schemas.microsoft.com/office/powerpoint/2010/main" val="303761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6123F97-1E9C-8C1B-221F-D79A66929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"/>
          <a:stretch/>
        </p:blipFill>
        <p:spPr>
          <a:xfrm>
            <a:off x="758191" y="373058"/>
            <a:ext cx="4823460" cy="62919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59A65F-5945-4DBB-DD76-0CE7FD96945F}"/>
              </a:ext>
            </a:extLst>
          </p:cNvPr>
          <p:cNvGrpSpPr/>
          <p:nvPr/>
        </p:nvGrpSpPr>
        <p:grpSpPr>
          <a:xfrm>
            <a:off x="5382991" y="1539240"/>
            <a:ext cx="5080000" cy="1259840"/>
            <a:chOff x="5382991" y="1539240"/>
            <a:chExt cx="5080000" cy="12598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CBFC84-EF97-B315-2A3F-7FC8DB511C7B}"/>
                </a:ext>
              </a:extLst>
            </p:cNvPr>
            <p:cNvSpPr/>
            <p:nvPr/>
          </p:nvSpPr>
          <p:spPr>
            <a:xfrm>
              <a:off x="5382991" y="1539240"/>
              <a:ext cx="5080000" cy="1259840"/>
            </a:xfrm>
            <a:prstGeom prst="rect">
              <a:avLst/>
            </a:prstGeom>
            <a:solidFill>
              <a:srgbClr val="E8E7D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EB1B9D0-AB42-CB2A-32FB-FC5076216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401" y="1864360"/>
              <a:ext cx="47625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499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C89BEF3A-23F1-D80C-F24F-E69B4D2740D0}"/>
              </a:ext>
            </a:extLst>
          </p:cNvPr>
          <p:cNvSpPr txBox="1">
            <a:spLocks/>
          </p:cNvSpPr>
          <p:nvPr/>
        </p:nvSpPr>
        <p:spPr>
          <a:xfrm>
            <a:off x="930292" y="1786812"/>
            <a:ext cx="10891594" cy="3284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Carcinoma papilífero</a:t>
            </a:r>
            <a:r>
              <a:rPr lang="pt-BR" sz="2000" dirty="0">
                <a:solidFill>
                  <a:srgbClr val="295D7A"/>
                </a:solidFill>
              </a:rPr>
              <a:t>, </a:t>
            </a:r>
            <a:r>
              <a:rPr lang="pt-BR" sz="2000" kern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subtipo mais comum 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entre os </a:t>
            </a:r>
            <a:r>
              <a:rPr lang="pt-BR" sz="2000" kern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carcinomas </a:t>
            </a:r>
            <a:r>
              <a:rPr lang="pt-BR" sz="2000" dirty="0">
                <a:solidFill>
                  <a:srgbClr val="295D7A"/>
                </a:solidFill>
              </a:rPr>
              <a:t>da tireoide</a:t>
            </a:r>
            <a:r>
              <a:rPr lang="pt-BR" sz="2000" kern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responsável por </a:t>
            </a:r>
            <a:r>
              <a:rPr lang="pt-BR" sz="2000" b="1" kern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80-85%</a:t>
            </a:r>
            <a:r>
              <a:rPr lang="pt-BR" sz="2000" kern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dos casos de câncer de tireoide nos Estados 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pt-BR" sz="2000" kern="0" dirty="0">
                <a:solidFill>
                  <a:srgbClr val="295D7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nidos (OMS).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 Brasil, 2023, INCA estimou </a:t>
            </a:r>
            <a:r>
              <a:rPr lang="pt-BR" sz="2000" b="1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14.160 casos 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 </a:t>
            </a:r>
            <a:r>
              <a:rPr lang="pt-BR" sz="2000" b="1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mulheres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t-BR" sz="2000" b="1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5ª neoplasia + frequente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neste grupo.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</a:rPr>
              <a:t>Diagnóstico e acompanhamento dos nódulos tireoidianos: USG com </a:t>
            </a:r>
            <a:r>
              <a:rPr lang="pt-BR" sz="2000" kern="0" dirty="0" err="1">
                <a:solidFill>
                  <a:srgbClr val="295D7A"/>
                </a:solidFill>
                <a:latin typeface="Calibri" panose="020F0502020204030204" pitchFamily="34" charset="0"/>
              </a:rPr>
              <a:t>PAAFs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</a:rPr>
              <a:t> e exame citopatológico. 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</a:rPr>
              <a:t>PAAF: método seguro, pouco invasivo, baixo custo; </a:t>
            </a:r>
            <a:r>
              <a:rPr lang="pt-BR" sz="2000" b="1" kern="0" dirty="0">
                <a:solidFill>
                  <a:srgbClr val="295D7A"/>
                </a:solidFill>
                <a:latin typeface="Calibri" panose="020F0502020204030204" pitchFamily="34" charset="0"/>
              </a:rPr>
              <a:t>sensibilidade &gt; 80% 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</a:rPr>
              <a:t>e </a:t>
            </a:r>
            <a:r>
              <a:rPr lang="pt-BR" sz="2000" b="1" kern="0" dirty="0">
                <a:solidFill>
                  <a:srgbClr val="295D7A"/>
                </a:solidFill>
                <a:latin typeface="Calibri" panose="020F0502020204030204" pitchFamily="34" charset="0"/>
              </a:rPr>
              <a:t>especificidade entre 75 e 97%</a:t>
            </a:r>
            <a:r>
              <a:rPr lang="pt-BR" sz="2000" kern="0" dirty="0">
                <a:solidFill>
                  <a:srgbClr val="295D7A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endParaRPr lang="pt-BR" sz="2000" kern="0" dirty="0">
              <a:solidFill>
                <a:srgbClr val="295D7A"/>
              </a:solidFill>
              <a:latin typeface="Calibri" panose="020F0502020204030204" pitchFamily="34" charset="0"/>
            </a:endParaRPr>
          </a:p>
          <a:p>
            <a:pPr marL="0" indent="0" algn="r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2000" b="1" i="1" kern="0" dirty="0">
                <a:solidFill>
                  <a:srgbClr val="295D7A"/>
                </a:solidFill>
                <a:latin typeface="Calibri" panose="020F0502020204030204" pitchFamily="34" charset="0"/>
              </a:rPr>
              <a:t>Entretanto...</a:t>
            </a:r>
            <a:endParaRPr lang="pt-BR" sz="2000" b="1" i="1" kern="0" dirty="0">
              <a:solidFill>
                <a:srgbClr val="295D7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solidFill>
                <a:srgbClr val="295D7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7AE8CD-325D-2D2B-3FB0-0253E7D7A12B}"/>
              </a:ext>
            </a:extLst>
          </p:cNvPr>
          <p:cNvSpPr/>
          <p:nvPr/>
        </p:nvSpPr>
        <p:spPr>
          <a:xfrm>
            <a:off x="371670" y="307602"/>
            <a:ext cx="11543522" cy="65345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06674-2D2C-A364-1B2C-80993BF2D7FC}"/>
              </a:ext>
            </a:extLst>
          </p:cNvPr>
          <p:cNvSpPr/>
          <p:nvPr/>
        </p:nvSpPr>
        <p:spPr>
          <a:xfrm>
            <a:off x="388777" y="307602"/>
            <a:ext cx="122412" cy="653452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F17298F9-AD2F-AD27-E630-FF015A1A4F63}"/>
              </a:ext>
            </a:extLst>
          </p:cNvPr>
          <p:cNvSpPr txBox="1">
            <a:spLocks/>
          </p:cNvSpPr>
          <p:nvPr/>
        </p:nvSpPr>
        <p:spPr>
          <a:xfrm>
            <a:off x="659704" y="307602"/>
            <a:ext cx="1812908" cy="536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3200" b="1" dirty="0">
                <a:solidFill>
                  <a:srgbClr val="295D7A"/>
                </a:solidFill>
              </a:rPr>
              <a:t>Cenário</a:t>
            </a:r>
            <a:endParaRPr lang="pt-BR" sz="3200" b="1" kern="0" dirty="0">
              <a:solidFill>
                <a:srgbClr val="295D7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600" b="1" dirty="0">
              <a:solidFill>
                <a:srgbClr val="295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orre alta com montanha ao fundo&#10;&#10;Descrição gerada automaticamente com confiança baixa">
            <a:extLst>
              <a:ext uri="{FF2B5EF4-FFF2-40B4-BE49-F238E27FC236}">
                <a16:creationId xmlns:a16="http://schemas.microsoft.com/office/drawing/2014/main" id="{E0B556F5-4379-3870-78F8-ECF099AF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3" y="589936"/>
            <a:ext cx="5419954" cy="3531304"/>
          </a:xfrm>
          <a:prstGeom prst="rect">
            <a:avLst/>
          </a:prstGeom>
        </p:spPr>
      </p:pic>
      <p:pic>
        <p:nvPicPr>
          <p:cNvPr id="8" name="Imagem 7" descr="Vista panorâmica do rio passando em frente a água&#10;&#10;Descrição gerada automaticamente">
            <a:extLst>
              <a:ext uri="{FF2B5EF4-FFF2-40B4-BE49-F238E27FC236}">
                <a16:creationId xmlns:a16="http://schemas.microsoft.com/office/drawing/2014/main" id="{1E8BD471-068E-D52C-1626-AED13AB2D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03" y="526965"/>
            <a:ext cx="5002084" cy="362871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7D3C7C4-0F19-00C4-F00E-3C6F8E0E5DDC}"/>
              </a:ext>
            </a:extLst>
          </p:cNvPr>
          <p:cNvSpPr txBox="1"/>
          <p:nvPr/>
        </p:nvSpPr>
        <p:spPr>
          <a:xfrm>
            <a:off x="3158535" y="4471231"/>
            <a:ext cx="566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Lucida Handwriting" panose="03010101010101010101" pitchFamily="66" charset="0"/>
              </a:rPr>
              <a:t>OBRIGADA!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3A1B7A-1614-3E79-CEED-115243D3D347}"/>
              </a:ext>
            </a:extLst>
          </p:cNvPr>
          <p:cNvSpPr txBox="1"/>
          <p:nvPr/>
        </p:nvSpPr>
        <p:spPr>
          <a:xfrm>
            <a:off x="8600986" y="5156113"/>
            <a:ext cx="294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fabiane.macedo@inca.gov.br</a:t>
            </a:r>
          </a:p>
        </p:txBody>
      </p:sp>
    </p:spTree>
    <p:extLst>
      <p:ext uri="{BB962C8B-B14F-4D97-AF65-F5344CB8AC3E}">
        <p14:creationId xmlns:p14="http://schemas.microsoft.com/office/powerpoint/2010/main" val="35928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C89BEF3A-23F1-D80C-F24F-E69B4D2740D0}"/>
              </a:ext>
            </a:extLst>
          </p:cNvPr>
          <p:cNvSpPr txBox="1">
            <a:spLocks/>
          </p:cNvSpPr>
          <p:nvPr/>
        </p:nvSpPr>
        <p:spPr>
          <a:xfrm>
            <a:off x="930292" y="1786812"/>
            <a:ext cx="10723642" cy="3284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Resultados falso-negativos</a:t>
            </a:r>
            <a:r>
              <a:rPr lang="pt-BR" sz="2000" dirty="0">
                <a:solidFill>
                  <a:srgbClr val="295D7A"/>
                </a:solidFill>
              </a:rPr>
              <a:t> e </a:t>
            </a:r>
            <a:r>
              <a:rPr lang="pt-BR" sz="2000" b="1" dirty="0">
                <a:solidFill>
                  <a:srgbClr val="295D7A"/>
                </a:solidFill>
              </a:rPr>
              <a:t>falso-positivos</a:t>
            </a:r>
            <a:r>
              <a:rPr lang="pt-BR" sz="2000" dirty="0">
                <a:solidFill>
                  <a:srgbClr val="295D7A"/>
                </a:solidFill>
              </a:rPr>
              <a:t> ocorrem (literatura </a:t>
            </a:r>
            <a:r>
              <a:rPr lang="pt-BR" sz="2000" b="1" dirty="0">
                <a:solidFill>
                  <a:srgbClr val="295D7A"/>
                </a:solidFill>
              </a:rPr>
              <a:t>2-10%</a:t>
            </a:r>
            <a:r>
              <a:rPr lang="pt-BR" sz="2000" dirty="0">
                <a:solidFill>
                  <a:srgbClr val="295D7A"/>
                </a:solidFill>
              </a:rPr>
              <a:t>); 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Heterogeneidade diagnóstica </a:t>
            </a:r>
            <a:r>
              <a:rPr lang="pt-BR" sz="2000" dirty="0">
                <a:solidFill>
                  <a:srgbClr val="295D7A"/>
                </a:solidFill>
              </a:rPr>
              <a:t>categoria Bethesda V; 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Ampla faixa </a:t>
            </a:r>
            <a:r>
              <a:rPr lang="pt-BR" sz="2000" dirty="0">
                <a:solidFill>
                  <a:srgbClr val="295D7A"/>
                </a:solidFill>
              </a:rPr>
              <a:t>de RM; 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Testes moleculares conflitantes </a:t>
            </a:r>
            <a:r>
              <a:rPr lang="pt-BR" sz="2000" dirty="0">
                <a:solidFill>
                  <a:srgbClr val="295D7A"/>
                </a:solidFill>
              </a:rPr>
              <a:t>na determinação de malignidade; 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Faltam dados brasileiros </a:t>
            </a:r>
            <a:r>
              <a:rPr lang="pt-BR" sz="2000" dirty="0">
                <a:solidFill>
                  <a:srgbClr val="295D7A"/>
                </a:solidFill>
              </a:rPr>
              <a:t>na literatura.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7AE8CD-325D-2D2B-3FB0-0253E7D7A12B}"/>
              </a:ext>
            </a:extLst>
          </p:cNvPr>
          <p:cNvSpPr/>
          <p:nvPr/>
        </p:nvSpPr>
        <p:spPr>
          <a:xfrm>
            <a:off x="371670" y="307602"/>
            <a:ext cx="11543522" cy="65345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06674-2D2C-A364-1B2C-80993BF2D7FC}"/>
              </a:ext>
            </a:extLst>
          </p:cNvPr>
          <p:cNvSpPr/>
          <p:nvPr/>
        </p:nvSpPr>
        <p:spPr>
          <a:xfrm>
            <a:off x="388777" y="307602"/>
            <a:ext cx="122412" cy="653452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F17298F9-AD2F-AD27-E630-FF015A1A4F63}"/>
              </a:ext>
            </a:extLst>
          </p:cNvPr>
          <p:cNvSpPr txBox="1">
            <a:spLocks/>
          </p:cNvSpPr>
          <p:nvPr/>
        </p:nvSpPr>
        <p:spPr>
          <a:xfrm>
            <a:off x="659704" y="307602"/>
            <a:ext cx="1812908" cy="536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3200" b="1" dirty="0">
                <a:solidFill>
                  <a:srgbClr val="295D7A"/>
                </a:solidFill>
              </a:rPr>
              <a:t>Cenário</a:t>
            </a:r>
            <a:endParaRPr lang="pt-BR" sz="3200" b="1" kern="0" dirty="0">
              <a:solidFill>
                <a:srgbClr val="295D7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600" b="1" dirty="0">
              <a:solidFill>
                <a:srgbClr val="295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5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C89BEF3A-23F1-D80C-F24F-E69B4D2740D0}"/>
              </a:ext>
            </a:extLst>
          </p:cNvPr>
          <p:cNvSpPr txBox="1">
            <a:spLocks/>
          </p:cNvSpPr>
          <p:nvPr/>
        </p:nvSpPr>
        <p:spPr>
          <a:xfrm>
            <a:off x="659703" y="1786812"/>
            <a:ext cx="9111934" cy="881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2000" b="1" dirty="0">
                <a:solidFill>
                  <a:srgbClr val="295D7A"/>
                </a:solidFill>
              </a:rPr>
              <a:t>Quais as possíveis características citológicas confundidoras do diagnóstico de malignidade na CB V/SM?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7AE8CD-325D-2D2B-3FB0-0253E7D7A12B}"/>
              </a:ext>
            </a:extLst>
          </p:cNvPr>
          <p:cNvSpPr/>
          <p:nvPr/>
        </p:nvSpPr>
        <p:spPr>
          <a:xfrm>
            <a:off x="371670" y="307602"/>
            <a:ext cx="11543522" cy="65345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06674-2D2C-A364-1B2C-80993BF2D7FC}"/>
              </a:ext>
            </a:extLst>
          </p:cNvPr>
          <p:cNvSpPr/>
          <p:nvPr/>
        </p:nvSpPr>
        <p:spPr>
          <a:xfrm>
            <a:off x="388777" y="307602"/>
            <a:ext cx="122412" cy="653452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F17298F9-AD2F-AD27-E630-FF015A1A4F63}"/>
              </a:ext>
            </a:extLst>
          </p:cNvPr>
          <p:cNvSpPr txBox="1">
            <a:spLocks/>
          </p:cNvSpPr>
          <p:nvPr/>
        </p:nvSpPr>
        <p:spPr>
          <a:xfrm>
            <a:off x="659703" y="307602"/>
            <a:ext cx="7737847" cy="536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1BA"/>
              </a:buClr>
              <a:buNone/>
            </a:pPr>
            <a:r>
              <a:rPr lang="pt-BR" sz="3200" b="1" dirty="0">
                <a:solidFill>
                  <a:srgbClr val="295D7A"/>
                </a:solidFill>
              </a:rPr>
              <a:t>Pergunta e Objetivos da pesquisa</a:t>
            </a:r>
            <a:endParaRPr lang="pt-BR" sz="3200" b="1" kern="0" dirty="0">
              <a:solidFill>
                <a:srgbClr val="295D7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600" b="1" dirty="0">
              <a:solidFill>
                <a:srgbClr val="295D7A"/>
              </a:solidFill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DE38C8B3-D27B-59A1-9459-255F2795AEAD}"/>
              </a:ext>
            </a:extLst>
          </p:cNvPr>
          <p:cNvSpPr txBox="1">
            <a:spLocks/>
          </p:cNvSpPr>
          <p:nvPr/>
        </p:nvSpPr>
        <p:spPr>
          <a:xfrm>
            <a:off x="1390261" y="3137417"/>
            <a:ext cx="9778483" cy="881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dirty="0">
                <a:solidFill>
                  <a:srgbClr val="295D7A"/>
                </a:solidFill>
              </a:rPr>
              <a:t>Identificar as características citológicas e ultrassonográficas que possam ajudar a reconhecer falso-positivos em exames citopatológicos classificados como CB V/SM;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dirty="0">
                <a:solidFill>
                  <a:srgbClr val="295D7A"/>
                </a:solidFill>
              </a:rPr>
              <a:t>Calcular a frequência de diagnósticos falso-positivos de uma coorte de nódulos tiroidianos submetidos à PAAF e classificados como CB V/SM;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dirty="0">
                <a:solidFill>
                  <a:srgbClr val="295D7A"/>
                </a:solidFill>
              </a:rPr>
              <a:t>Calcular o risco de malignidade (RM) desta coorte CB V/SM.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67EA5A-85BD-D568-025D-9F560CB82D70}"/>
              </a:ext>
            </a:extLst>
          </p:cNvPr>
          <p:cNvCxnSpPr>
            <a:cxnSpLocks/>
          </p:cNvCxnSpPr>
          <p:nvPr/>
        </p:nvCxnSpPr>
        <p:spPr>
          <a:xfrm>
            <a:off x="0" y="2771192"/>
            <a:ext cx="3405673" cy="0"/>
          </a:xfrm>
          <a:prstGeom prst="line">
            <a:avLst/>
          </a:prstGeom>
          <a:ln w="38100">
            <a:solidFill>
              <a:srgbClr val="0071B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2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1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F515E54-4710-11C9-FDFB-5DB222693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0"/>
            <a:ext cx="5029402" cy="55745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D62B6E-C0D1-D7D7-3C41-32340090FB94}"/>
              </a:ext>
            </a:extLst>
          </p:cNvPr>
          <p:cNvSpPr txBox="1"/>
          <p:nvPr/>
        </p:nvSpPr>
        <p:spPr>
          <a:xfrm>
            <a:off x="5965573" y="401632"/>
            <a:ext cx="5818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1BA"/>
                </a:solidFill>
              </a:rPr>
              <a:t>Critérios Arquiteturais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Papilas e/ou grupamentos monocamada e/ou tridimensional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Redemoinhos celulares (“casca de cebola” ou “roda de carroça”)</a:t>
            </a:r>
          </a:p>
          <a:p>
            <a:pPr>
              <a:spcBef>
                <a:spcPts val="1200"/>
              </a:spcBef>
            </a:pPr>
            <a:r>
              <a:rPr lang="pt-BR" sz="1600" b="1" dirty="0">
                <a:solidFill>
                  <a:srgbClr val="0071BA"/>
                </a:solidFill>
              </a:rPr>
              <a:t>Critérios Nucleares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Núcleos aumentados, amoldamento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Núcleos irregulares ou ovais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Fendas nucleares (“</a:t>
            </a:r>
            <a:r>
              <a:rPr lang="pt-BR" sz="1600" dirty="0" err="1">
                <a:solidFill>
                  <a:srgbClr val="002060"/>
                </a:solidFill>
              </a:rPr>
              <a:t>grooves</a:t>
            </a:r>
            <a:r>
              <a:rPr lang="pt-BR" sz="1600" dirty="0">
                <a:solidFill>
                  <a:srgbClr val="002060"/>
                </a:solidFill>
              </a:rPr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002060"/>
                </a:solidFill>
              </a:rPr>
              <a:t>Pseudoinclusões</a:t>
            </a: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Clareamento nuclear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Membrana nuclear espessa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Micro/</a:t>
            </a:r>
            <a:r>
              <a:rPr lang="pt-BR" sz="1600" dirty="0" err="1">
                <a:solidFill>
                  <a:srgbClr val="002060"/>
                </a:solidFill>
              </a:rPr>
              <a:t>macronucléolo</a:t>
            </a:r>
            <a:r>
              <a:rPr lang="pt-BR" sz="1600" dirty="0">
                <a:solidFill>
                  <a:srgbClr val="002060"/>
                </a:solidFill>
              </a:rPr>
              <a:t>, central ou periférico</a:t>
            </a:r>
          </a:p>
          <a:p>
            <a:pPr>
              <a:spcBef>
                <a:spcPts val="1200"/>
              </a:spcBef>
            </a:pPr>
            <a:r>
              <a:rPr lang="pt-BR" sz="1600" b="1" dirty="0">
                <a:solidFill>
                  <a:srgbClr val="0071BA"/>
                </a:solidFill>
              </a:rPr>
              <a:t>Outros Critérios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Psamoma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Células multinucleadas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Coloide (chiclete, em corda)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Células </a:t>
            </a:r>
            <a:r>
              <a:rPr lang="pt-BR" sz="1600" dirty="0" err="1">
                <a:solidFill>
                  <a:srgbClr val="002060"/>
                </a:solidFill>
              </a:rPr>
              <a:t>hobnail</a:t>
            </a: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Células </a:t>
            </a:r>
            <a:r>
              <a:rPr lang="pt-BR" sz="1600" dirty="0" err="1">
                <a:solidFill>
                  <a:srgbClr val="002060"/>
                </a:solidFill>
              </a:rPr>
              <a:t>histiocíticas</a:t>
            </a: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Metaplasia </a:t>
            </a:r>
            <a:r>
              <a:rPr lang="pt-BR" sz="1600" dirty="0" err="1">
                <a:solidFill>
                  <a:srgbClr val="002060"/>
                </a:solidFill>
              </a:rPr>
              <a:t>oncocítica</a:t>
            </a:r>
            <a:endParaRPr lang="pt-BR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</a:rPr>
              <a:t>Metaplasia </a:t>
            </a:r>
            <a:r>
              <a:rPr lang="pt-BR" sz="1600" dirty="0" err="1">
                <a:solidFill>
                  <a:srgbClr val="002060"/>
                </a:solidFill>
              </a:rPr>
              <a:t>escamoide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E8D66A17-F4FF-10B1-03C8-43DD3F87B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171" y="2623778"/>
            <a:ext cx="317011" cy="317011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91A9BD78-F14A-A2CD-9898-6DAEE4D9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171" y="3324029"/>
            <a:ext cx="317011" cy="317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E1F984-1F7A-92D8-81BF-13D8AA3C3699}"/>
              </a:ext>
            </a:extLst>
          </p:cNvPr>
          <p:cNvSpPr txBox="1"/>
          <p:nvPr/>
        </p:nvSpPr>
        <p:spPr>
          <a:xfrm>
            <a:off x="9340037" y="4667282"/>
            <a:ext cx="26250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i="1" dirty="0">
                <a:solidFill>
                  <a:srgbClr val="295D7A"/>
                </a:solidFill>
              </a:rPr>
              <a:t>The Bethesda System for </a:t>
            </a:r>
            <a:r>
              <a:rPr lang="pt-BR" sz="1400" i="1" dirty="0" err="1">
                <a:solidFill>
                  <a:srgbClr val="295D7A"/>
                </a:solidFill>
              </a:rPr>
              <a:t>Reporting</a:t>
            </a:r>
            <a:r>
              <a:rPr lang="pt-BR" sz="1400" i="1" dirty="0">
                <a:solidFill>
                  <a:srgbClr val="295D7A"/>
                </a:solidFill>
              </a:rPr>
              <a:t> </a:t>
            </a:r>
            <a:r>
              <a:rPr lang="pt-BR" sz="1400" i="1" dirty="0" err="1">
                <a:solidFill>
                  <a:srgbClr val="295D7A"/>
                </a:solidFill>
              </a:rPr>
              <a:t>Thyroid</a:t>
            </a:r>
            <a:r>
              <a:rPr lang="pt-BR" sz="1400" i="1" dirty="0">
                <a:solidFill>
                  <a:srgbClr val="295D7A"/>
                </a:solidFill>
              </a:rPr>
              <a:t> </a:t>
            </a:r>
            <a:r>
              <a:rPr lang="pt-BR" sz="1400" i="1" dirty="0" err="1">
                <a:solidFill>
                  <a:srgbClr val="295D7A"/>
                </a:solidFill>
              </a:rPr>
              <a:t>Cythopatology</a:t>
            </a:r>
            <a:endParaRPr lang="pt-BR" sz="1400" i="1" dirty="0">
              <a:solidFill>
                <a:srgbClr val="295D7A"/>
              </a:solidFill>
            </a:endParaRPr>
          </a:p>
          <a:p>
            <a:pPr algn="r"/>
            <a:r>
              <a:rPr lang="pt-BR" sz="1400" i="1" dirty="0">
                <a:solidFill>
                  <a:srgbClr val="295D7A"/>
                </a:solidFill>
              </a:rPr>
              <a:t>2023, 2ª e 3ª </a:t>
            </a:r>
            <a:r>
              <a:rPr lang="pt-BR" sz="1400" i="1" dirty="0" err="1">
                <a:solidFill>
                  <a:srgbClr val="295D7A"/>
                </a:solidFill>
              </a:rPr>
              <a:t>ed</a:t>
            </a:r>
            <a:endParaRPr lang="pt-BR" sz="1400" i="1" dirty="0">
              <a:solidFill>
                <a:srgbClr val="295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3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2E722C-0B9F-84A8-9D42-69FB8A04C09D}"/>
              </a:ext>
            </a:extLst>
          </p:cNvPr>
          <p:cNvSpPr txBox="1"/>
          <p:nvPr/>
        </p:nvSpPr>
        <p:spPr>
          <a:xfrm>
            <a:off x="560438" y="215652"/>
            <a:ext cx="11205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0020" algn="ctr"/>
                <a:tab pos="5400040" algn="r"/>
              </a:tabLst>
            </a:pPr>
            <a:r>
              <a:rPr lang="pt-BR" b="1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Quadro 1</a:t>
            </a:r>
            <a:r>
              <a:rPr lang="pt-BR" dirty="0">
                <a:solidFill>
                  <a:srgbClr val="0071B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Bethesda System for </a:t>
            </a:r>
            <a:r>
              <a:rPr lang="pt-BR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pt-BR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Thyroid</a:t>
            </a:r>
            <a:r>
              <a:rPr lang="pt-BR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Cytopathology</a:t>
            </a:r>
            <a:r>
              <a:rPr lang="pt-BR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seis categorias com os riscos de malignidade (RM) implicados se NIFTP = câncer e se NIFTP ≠ câncer, com o manejo clínico recomendado. 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adaptado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livro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Bethesda System for Reporting Thyroid Cytopathology, 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3a ed., 2023)</a:t>
            </a:r>
            <a:endParaRPr lang="pt-BR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9DD3FA5-E04A-59D1-2BD6-4C960E992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90808"/>
              </p:ext>
            </p:extLst>
          </p:nvPr>
        </p:nvGraphicFramePr>
        <p:xfrm>
          <a:off x="693174" y="1291091"/>
          <a:ext cx="11305994" cy="3448452"/>
        </p:xfrm>
        <a:graphic>
          <a:graphicData uri="http://schemas.openxmlformats.org/drawingml/2006/table">
            <a:tbl>
              <a:tblPr firstRow="1"/>
              <a:tblGrid>
                <a:gridCol w="3303733">
                  <a:extLst>
                    <a:ext uri="{9D8B030D-6E8A-4147-A177-3AD203B41FA5}">
                      <a16:colId xmlns:a16="http://schemas.microsoft.com/office/drawing/2014/main" val="2636912790"/>
                    </a:ext>
                  </a:extLst>
                </a:gridCol>
                <a:gridCol w="2161297">
                  <a:extLst>
                    <a:ext uri="{9D8B030D-6E8A-4147-A177-3AD203B41FA5}">
                      <a16:colId xmlns:a16="http://schemas.microsoft.com/office/drawing/2014/main" val="1320966889"/>
                    </a:ext>
                  </a:extLst>
                </a:gridCol>
                <a:gridCol w="2136710">
                  <a:extLst>
                    <a:ext uri="{9D8B030D-6E8A-4147-A177-3AD203B41FA5}">
                      <a16:colId xmlns:a16="http://schemas.microsoft.com/office/drawing/2014/main" val="3497134134"/>
                    </a:ext>
                  </a:extLst>
                </a:gridCol>
                <a:gridCol w="3704254">
                  <a:extLst>
                    <a:ext uri="{9D8B030D-6E8A-4147-A177-3AD203B41FA5}">
                      <a16:colId xmlns:a16="http://schemas.microsoft.com/office/drawing/2014/main" val="3951825487"/>
                    </a:ext>
                  </a:extLst>
                </a:gridCol>
              </a:tblGrid>
              <a:tr h="6596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Categoria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Risco de Malignidade   (NIFTP = câncer)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Média% (</a:t>
                      </a:r>
                      <a:r>
                        <a:rPr lang="pt-BR" sz="14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mín.máx</a:t>
                      </a: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Risco de Malignidade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(NIFTP ≠ câncer)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Média% </a:t>
                      </a:r>
                      <a:r>
                        <a:rPr lang="pt-BR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Conduta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996915"/>
                  </a:ext>
                </a:extLst>
              </a:tr>
              <a:tr h="2116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 Não diagnóstico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(5 -20)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Repetir PAAF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038857"/>
                  </a:ext>
                </a:extLst>
              </a:tr>
              <a:tr h="44895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II. Benigno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4 (2 -7)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2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Acompanhamento clínico e ultrassonográfico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109996"/>
                  </a:ext>
                </a:extLst>
              </a:tr>
              <a:tr h="68620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III. Atipia de Significado Indeterminado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(13 -30)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Repetir PAAF; teste molecular; lobectomia diagnóstica; vigilância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324317"/>
                  </a:ext>
                </a:extLst>
              </a:tr>
              <a:tr h="44895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IV. Neoplasia Folicular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(23-34)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Teste molecular; lobectomia diagnóstica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505465"/>
                  </a:ext>
                </a:extLst>
              </a:tr>
              <a:tr h="5424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tabLst>
                          <a:tab pos="2383155" algn="r"/>
                        </a:tabLst>
                      </a:pPr>
                      <a:r>
                        <a:rPr lang="pt-BR" sz="1600" b="1" dirty="0">
                          <a:solidFill>
                            <a:srgbClr val="0071B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V. Suspeito para Malignidade </a:t>
                      </a:r>
                      <a:endParaRPr lang="pt-BR" sz="1600" b="1" dirty="0">
                        <a:solidFill>
                          <a:srgbClr val="0071B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rgbClr val="0071B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 (67-83)</a:t>
                      </a:r>
                      <a:endParaRPr lang="pt-BR" sz="1600" b="1" dirty="0">
                        <a:solidFill>
                          <a:srgbClr val="0071B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rgbClr val="0071B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pt-BR" sz="1600" b="1" dirty="0">
                        <a:solidFill>
                          <a:srgbClr val="0071B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Teste molecular; lobectomia ou </a:t>
                      </a:r>
                      <a:r>
                        <a:rPr lang="pt-BR" sz="1400" b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tireoidectomia</a:t>
                      </a:r>
                      <a:r>
                        <a:rPr lang="pt-BR" sz="14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14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146380"/>
                  </a:ext>
                </a:extLst>
              </a:tr>
              <a:tr h="44895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VI. Maligno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 (97-100)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Lobectomia ou </a:t>
                      </a:r>
                      <a:r>
                        <a:rPr lang="pt-BR" sz="14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tireoidectomia</a:t>
                      </a:r>
                      <a:r>
                        <a:rPr lang="pt-BR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163" marR="441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47770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48C13D-4400-6287-8D70-8BD729D7C629}"/>
              </a:ext>
            </a:extLst>
          </p:cNvPr>
          <p:cNvSpPr txBox="1"/>
          <p:nvPr/>
        </p:nvSpPr>
        <p:spPr>
          <a:xfrm>
            <a:off x="624351" y="4854387"/>
            <a:ext cx="314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NIFTP= Noninvasive follicular thyroid neoplasm with papillary-like nuclear features; </a:t>
            </a:r>
            <a:endParaRPr lang="pt-BR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PAAF= Punção aspirativa por agulha fina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0ADF8B6-9647-BD2F-04D9-46320AD7105D}"/>
              </a:ext>
            </a:extLst>
          </p:cNvPr>
          <p:cNvSpPr txBox="1"/>
          <p:nvPr/>
        </p:nvSpPr>
        <p:spPr>
          <a:xfrm>
            <a:off x="3969922" y="4854387"/>
            <a:ext cx="387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1BA"/>
                </a:solidFill>
              </a:rPr>
              <a:t>(Bethesda V 2ª. ED)</a:t>
            </a:r>
          </a:p>
          <a:p>
            <a:r>
              <a:rPr lang="pt-BR" sz="1600" b="1" dirty="0">
                <a:solidFill>
                  <a:srgbClr val="0071BA"/>
                </a:solidFill>
              </a:rPr>
              <a:t>50-75% 		     </a:t>
            </a:r>
            <a:r>
              <a:rPr lang="pt-BR" sz="1600" b="1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45-60%</a:t>
            </a:r>
            <a:endParaRPr lang="pt-BR" sz="1600" b="1" dirty="0">
              <a:solidFill>
                <a:srgbClr val="0071BA"/>
              </a:solidFill>
            </a:endParaRPr>
          </a:p>
        </p:txBody>
      </p:sp>
      <p:pic>
        <p:nvPicPr>
          <p:cNvPr id="3" name="Graphic 2" descr="Line arrow: Counter-clockwise curve with solid fill">
            <a:extLst>
              <a:ext uri="{FF2B5EF4-FFF2-40B4-BE49-F238E27FC236}">
                <a16:creationId xmlns:a16="http://schemas.microsoft.com/office/drawing/2014/main" id="{170DF83D-906F-2698-65DC-5783E9113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550047" y="40132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E39B670-DD11-32A4-3DB5-4D42123A75BF}"/>
              </a:ext>
            </a:extLst>
          </p:cNvPr>
          <p:cNvSpPr txBox="1">
            <a:spLocks/>
          </p:cNvSpPr>
          <p:nvPr/>
        </p:nvSpPr>
        <p:spPr>
          <a:xfrm>
            <a:off x="930292" y="1534886"/>
            <a:ext cx="10173137" cy="3284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Coorte Bethesda V </a:t>
            </a:r>
            <a:r>
              <a:rPr lang="pt-BR" sz="2000" dirty="0">
                <a:solidFill>
                  <a:srgbClr val="295D7A"/>
                </a:solidFill>
              </a:rPr>
              <a:t>– 336 nódulos, excluídos 39 com dados incompletos e 8 na faixa pediátrica (&lt; 20 a)        289 nódulos, 271 pacientes, clínica privada RJ;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 err="1">
                <a:solidFill>
                  <a:srgbClr val="295D7A"/>
                </a:solidFill>
              </a:rPr>
              <a:t>PAAFs</a:t>
            </a:r>
            <a:r>
              <a:rPr lang="pt-BR" sz="2000" b="1" dirty="0">
                <a:solidFill>
                  <a:srgbClr val="295D7A"/>
                </a:solidFill>
              </a:rPr>
              <a:t> </a:t>
            </a:r>
            <a:r>
              <a:rPr lang="pt-BR" sz="2000" dirty="0">
                <a:solidFill>
                  <a:srgbClr val="295D7A"/>
                </a:solidFill>
              </a:rPr>
              <a:t>realizadas de 2008 a 2021 (14 anos) por </a:t>
            </a:r>
            <a:r>
              <a:rPr lang="pt-BR" sz="2000" b="1" dirty="0">
                <a:solidFill>
                  <a:srgbClr val="295D7A"/>
                </a:solidFill>
              </a:rPr>
              <a:t>um único radiologista </a:t>
            </a:r>
            <a:r>
              <a:rPr lang="pt-BR" sz="2000" dirty="0">
                <a:solidFill>
                  <a:srgbClr val="295D7A"/>
                </a:solidFill>
              </a:rPr>
              <a:t>(RLCD);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dirty="0">
                <a:solidFill>
                  <a:srgbClr val="295D7A"/>
                </a:solidFill>
              </a:rPr>
              <a:t>Aspirados examinados por </a:t>
            </a:r>
            <a:r>
              <a:rPr lang="pt-BR" sz="2000" b="1" dirty="0">
                <a:solidFill>
                  <a:srgbClr val="295D7A"/>
                </a:solidFill>
              </a:rPr>
              <a:t>diversos laboratórios de </a:t>
            </a:r>
            <a:r>
              <a:rPr lang="pt-BR" sz="2000" b="1" dirty="0" err="1">
                <a:solidFill>
                  <a:srgbClr val="295D7A"/>
                </a:solidFill>
              </a:rPr>
              <a:t>citopatologia</a:t>
            </a:r>
            <a:r>
              <a:rPr lang="pt-BR" sz="2000" dirty="0">
                <a:solidFill>
                  <a:srgbClr val="295D7A"/>
                </a:solidFill>
              </a:rPr>
              <a:t>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Revisão</a:t>
            </a:r>
            <a:r>
              <a:rPr lang="pt-BR" sz="2000" dirty="0">
                <a:solidFill>
                  <a:srgbClr val="295D7A"/>
                </a:solidFill>
              </a:rPr>
              <a:t> de laudos </a:t>
            </a:r>
            <a:r>
              <a:rPr lang="pt-BR" sz="2000" b="1" dirty="0">
                <a:solidFill>
                  <a:srgbClr val="295D7A"/>
                </a:solidFill>
              </a:rPr>
              <a:t>USG, cito e histopatológicos</a:t>
            </a:r>
            <a:r>
              <a:rPr lang="pt-BR" sz="2000" dirty="0">
                <a:solidFill>
                  <a:srgbClr val="295D7A"/>
                </a:solidFill>
              </a:rPr>
              <a:t>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Análise estatística </a:t>
            </a:r>
            <a:r>
              <a:rPr lang="pt-BR" sz="2000" dirty="0">
                <a:solidFill>
                  <a:srgbClr val="295D7A"/>
                </a:solidFill>
              </a:rPr>
              <a:t>e </a:t>
            </a:r>
            <a:r>
              <a:rPr lang="pt-BR" sz="2000" b="1" dirty="0">
                <a:solidFill>
                  <a:srgbClr val="295D7A"/>
                </a:solidFill>
              </a:rPr>
              <a:t>comparação de USG, CITO e HISTO</a:t>
            </a:r>
            <a:r>
              <a:rPr lang="pt-BR" sz="2000" dirty="0">
                <a:solidFill>
                  <a:srgbClr val="295D7A"/>
                </a:solidFill>
              </a:rPr>
              <a:t>;</a:t>
            </a:r>
          </a:p>
          <a:p>
            <a:pPr>
              <a:lnSpc>
                <a:spcPct val="100000"/>
              </a:lnSpc>
              <a:buClr>
                <a:srgbClr val="0071BA"/>
              </a:buClr>
            </a:pPr>
            <a:r>
              <a:rPr lang="pt-BR" sz="2000" b="1" dirty="0">
                <a:solidFill>
                  <a:srgbClr val="295D7A"/>
                </a:solidFill>
              </a:rPr>
              <a:t>Revisão da literatura</a:t>
            </a:r>
            <a:r>
              <a:rPr lang="pt-BR" sz="2000" dirty="0">
                <a:solidFill>
                  <a:srgbClr val="295D7A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solidFill>
                <a:srgbClr val="295D7A"/>
              </a:solidFill>
            </a:endParaRPr>
          </a:p>
        </p:txBody>
      </p:sp>
      <p:pic>
        <p:nvPicPr>
          <p:cNvPr id="6" name="Graphic 5" descr="Arrow Right with solid fill">
            <a:extLst>
              <a:ext uri="{FF2B5EF4-FFF2-40B4-BE49-F238E27FC236}">
                <a16:creationId xmlns:a16="http://schemas.microsoft.com/office/drawing/2014/main" id="{005224E3-4E84-FA53-E36B-9BC795026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167" y="1886659"/>
            <a:ext cx="317011" cy="3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9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5">
            <a:extLst>
              <a:ext uri="{FF2B5EF4-FFF2-40B4-BE49-F238E27FC236}">
                <a16:creationId xmlns:a16="http://schemas.microsoft.com/office/drawing/2014/main" id="{69CF6C56-AB83-0B45-EAFD-6AF6099AB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793400"/>
              </p:ext>
            </p:extLst>
          </p:nvPr>
        </p:nvGraphicFramePr>
        <p:xfrm>
          <a:off x="2173168" y="335617"/>
          <a:ext cx="7428032" cy="502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96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40E7BC4-A8CE-E8A5-D69B-EF70E8208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39127"/>
              </p:ext>
            </p:extLst>
          </p:nvPr>
        </p:nvGraphicFramePr>
        <p:xfrm>
          <a:off x="515320" y="366547"/>
          <a:ext cx="10550786" cy="4652958"/>
        </p:xfrm>
        <a:graphic>
          <a:graphicData uri="http://schemas.openxmlformats.org/drawingml/2006/table">
            <a:tbl>
              <a:tblPr firstRow="1" firstCol="1" bandRow="1"/>
              <a:tblGrid>
                <a:gridCol w="2947761">
                  <a:extLst>
                    <a:ext uri="{9D8B030D-6E8A-4147-A177-3AD203B41FA5}">
                      <a16:colId xmlns:a16="http://schemas.microsoft.com/office/drawing/2014/main" val="3608808371"/>
                    </a:ext>
                  </a:extLst>
                </a:gridCol>
                <a:gridCol w="1734410">
                  <a:extLst>
                    <a:ext uri="{9D8B030D-6E8A-4147-A177-3AD203B41FA5}">
                      <a16:colId xmlns:a16="http://schemas.microsoft.com/office/drawing/2014/main" val="2479425599"/>
                    </a:ext>
                  </a:extLst>
                </a:gridCol>
                <a:gridCol w="1733187">
                  <a:extLst>
                    <a:ext uri="{9D8B030D-6E8A-4147-A177-3AD203B41FA5}">
                      <a16:colId xmlns:a16="http://schemas.microsoft.com/office/drawing/2014/main" val="800645054"/>
                    </a:ext>
                  </a:extLst>
                </a:gridCol>
                <a:gridCol w="1646504">
                  <a:extLst>
                    <a:ext uri="{9D8B030D-6E8A-4147-A177-3AD203B41FA5}">
                      <a16:colId xmlns:a16="http://schemas.microsoft.com/office/drawing/2014/main" val="3800326338"/>
                    </a:ext>
                  </a:extLst>
                </a:gridCol>
                <a:gridCol w="2488924">
                  <a:extLst>
                    <a:ext uri="{9D8B030D-6E8A-4147-A177-3AD203B41FA5}">
                      <a16:colId xmlns:a16="http://schemas.microsoft.com/office/drawing/2014/main" val="251740155"/>
                    </a:ext>
                  </a:extLst>
                </a:gridCol>
              </a:tblGrid>
              <a:tr h="579959">
                <a:tc gridSpan="2">
                  <a:txBody>
                    <a:bodyPr/>
                    <a:lstStyle/>
                    <a:p>
                      <a:endParaRPr lang="pt-BR" sz="1800" dirty="0">
                        <a:solidFill>
                          <a:srgbClr val="0071B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(SD)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(</a:t>
                      </a:r>
                      <a:r>
                        <a:rPr lang="en-US" sz="1800" b="1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min.max</a:t>
                      </a:r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pt-BR" sz="180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162801"/>
                  </a:ext>
                </a:extLst>
              </a:tr>
              <a:tr h="100823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at assessment (years)</a:t>
                      </a:r>
                      <a:endParaRPr lang="pt-BR" sz="1800" b="1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20-35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36-55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56-75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76-85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45.85 (13.79)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(20-83 y)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75236"/>
                  </a:ext>
                </a:extLst>
              </a:tr>
              <a:tr h="579959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 F:M</a:t>
                      </a:r>
                      <a:endParaRPr lang="pt-BR" sz="1800" b="1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240:49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F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M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9628478"/>
                  </a:ext>
                </a:extLst>
              </a:tr>
              <a:tr h="12036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Tumor size (cm) US</a:t>
                      </a:r>
                      <a:endParaRPr lang="pt-BR" sz="1800" b="1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1.0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1.01-2.0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2.01-4.0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4.01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 (0.765)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(0.4-6.7 cm)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934157"/>
                  </a:ext>
                </a:extLst>
              </a:tr>
              <a:tr h="1008237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Adjacent parenchyma</a:t>
                      </a:r>
                      <a:endParaRPr lang="pt-BR" sz="1800" b="1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0" dirty="0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Heterogeneous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0" dirty="0" err="1">
                          <a:solidFill>
                            <a:srgbClr val="295D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Pseudonodular</a:t>
                      </a:r>
                      <a:endParaRPr lang="pt-BR" sz="1600" b="0" dirty="0">
                        <a:solidFill>
                          <a:srgbClr val="295D7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120"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728809"/>
                  </a:ext>
                </a:extLst>
              </a:tr>
            </a:tbl>
          </a:graphicData>
        </a:graphic>
      </p:graphicFrame>
      <p:sp>
        <p:nvSpPr>
          <p:cNvPr id="3" name="CaixaDeTexto 7">
            <a:extLst>
              <a:ext uri="{FF2B5EF4-FFF2-40B4-BE49-F238E27FC236}">
                <a16:creationId xmlns:a16="http://schemas.microsoft.com/office/drawing/2014/main" id="{13F6333E-938B-6F5E-A2A2-6B42C4582C3A}"/>
              </a:ext>
            </a:extLst>
          </p:cNvPr>
          <p:cNvSpPr txBox="1"/>
          <p:nvPr/>
        </p:nvSpPr>
        <p:spPr>
          <a:xfrm>
            <a:off x="515321" y="196060"/>
            <a:ext cx="6410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Table 1.</a:t>
            </a:r>
            <a:r>
              <a:rPr lang="en-US" dirty="0">
                <a:solidFill>
                  <a:srgbClr val="0071BA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General characteristics of patients (271) and nodules (289)</a:t>
            </a:r>
            <a:endParaRPr lang="pt-BR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88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1655</Words>
  <Application>Microsoft Office PowerPoint</Application>
  <PresentationFormat>Widescreen</PresentationFormat>
  <Paragraphs>501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Lucida Handwriting</vt:lpstr>
      <vt:lpstr>Tema do Office</vt:lpstr>
      <vt:lpstr>Correlação entre os exames citopatológico e histopatológico de pacientes estratificados como Bethesda V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CORRELAÇÃO ENTRE OS EXAMES CITOPATOLÓGICO E HISTOPATOLÓGICO DE PACIENTES ESTRATIFICADOS COMO BETHESDA V – AVALIAÇÃO DE POSSÍVEIS CARACTERÍSTICAS CITOLÓGICAS COMO FATORES CONFUNDIDORES DO DIAGNÓSTICO</dc:title>
  <dc:creator>Fabiane Carvalho de Macedo</dc:creator>
  <cp:lastModifiedBy>Fabiane Carvalho de Macedo</cp:lastModifiedBy>
  <cp:revision>52</cp:revision>
  <dcterms:created xsi:type="dcterms:W3CDTF">2024-05-26T07:24:20Z</dcterms:created>
  <dcterms:modified xsi:type="dcterms:W3CDTF">2024-05-30T14:38:04Z</dcterms:modified>
</cp:coreProperties>
</file>